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63" r:id="rId5"/>
    <p:sldId id="264" r:id="rId6"/>
    <p:sldId id="265" r:id="rId7"/>
    <p:sldId id="266" r:id="rId8"/>
    <p:sldId id="267" r:id="rId9"/>
    <p:sldId id="258" r:id="rId10"/>
    <p:sldId id="268" r:id="rId11"/>
    <p:sldId id="269" r:id="rId12"/>
    <p:sldId id="270" r:id="rId13"/>
    <p:sldId id="271" r:id="rId14"/>
    <p:sldId id="272" r:id="rId15"/>
    <p:sldId id="262" r:id="rId16"/>
    <p:sldId id="259" r:id="rId17"/>
    <p:sldId id="260" r:id="rId18"/>
    <p:sldId id="261" r:id="rId19"/>
    <p:sldId id="274" r:id="rId20"/>
    <p:sldId id="277" r:id="rId21"/>
    <p:sldId id="279" r:id="rId22"/>
    <p:sldId id="280" r:id="rId23"/>
    <p:sldId id="278" r:id="rId24"/>
    <p:sldId id="273" r:id="rId25"/>
    <p:sldId id="27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1192E-0D4A-4FD2-B078-6604C089F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6DF846-A699-4519-B606-51FD1976F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3D5C81-5EDE-491F-8756-6A862BF4C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A6E4-28D3-46D9-AD91-CBD4B6571F0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6AC5C8-7DB9-423F-A928-CC63F4092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7329EC-CB13-46E6-9D11-226E95907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4808-D433-4040-9DA5-E450F8663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49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61E39-B2DC-42F5-A675-5A2F4B9A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8BAD44-B2DE-4399-A6C8-5B6854B02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624DE9-3FD4-4E2E-8425-852AF594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A6E4-28D3-46D9-AD91-CBD4B6571F0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2FC568-4F57-4F25-8C75-53F078DB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C06BE8-2214-4327-9676-4FF1AF37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4808-D433-4040-9DA5-E450F8663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5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380EC4-6352-4D87-A85A-873758DC2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EF4617-0D36-4CB3-8969-896FD5996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AF981F-26A2-4CD2-A9CF-F3B0C808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A6E4-28D3-46D9-AD91-CBD4B6571F0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52EB19-D9BD-4A72-B117-E9ECAF3FB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3832CA-E896-4715-8599-CD67E30C1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4808-D433-4040-9DA5-E450F8663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1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D8756-3BA3-462A-9372-7E5E202B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46CE93-089E-403D-BB46-CEEB2A7BE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0D133B-BFD9-4717-AF20-FD6758884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A6E4-28D3-46D9-AD91-CBD4B6571F0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175F5D-CA15-406D-B2A3-34C2977D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D3072F-3E5D-4B19-9090-0E61AC22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4808-D433-4040-9DA5-E450F8663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54527-846B-422B-A476-8E8F3A04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73BB6A-8651-422A-9DE5-01D46634C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431EB8-C350-49AE-87A3-930AA5F6F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A6E4-28D3-46D9-AD91-CBD4B6571F0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D5E78A-3F7A-43A2-AB92-AB533C68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F4082-D497-4C52-BE1C-35426DB5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4808-D433-4040-9DA5-E450F8663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5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AF605-8F5C-450A-8B1D-4FF7CC16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0D96C7-273B-40B2-BFCC-9D0AA075E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5708A8-5BBF-4079-A751-73F7E519E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1EE0DC-CE78-4873-8099-78F3C992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A6E4-28D3-46D9-AD91-CBD4B6571F0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28EB8A-5B81-47EA-850A-C37DFF7E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999FFA-9C44-4035-A8A2-4068565E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4808-D433-4040-9DA5-E450F8663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9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319D4-D925-4750-A424-6F054664A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37D3F-E63B-48DF-B861-2533A3D87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6B594C-4593-42A1-9CFB-3EF3A958E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757929-E213-462D-B574-5771DDBDC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57CB45-6584-4A5C-A8B0-5C095A3A0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2DAB166-301F-4359-9039-6B7F5BC8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A6E4-28D3-46D9-AD91-CBD4B6571F0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529167-0387-4446-8659-964BCB5E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317E24-BEAD-418F-BF54-2C6BA9DD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4808-D433-4040-9DA5-E450F8663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F9602-AB14-4AFA-9C5B-3A684E96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103BB4-701A-4FF1-8EB3-1EF660B5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A6E4-28D3-46D9-AD91-CBD4B6571F0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78548B-2DEF-474A-955B-A25287C6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593CD4-4775-4E37-8105-5A299BCA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4808-D433-4040-9DA5-E450F8663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1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5DF623-5EFC-4A4A-96B5-B49EBEC7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A6E4-28D3-46D9-AD91-CBD4B6571F0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55DD5-D0D1-48F8-8D4A-5AE731C82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DDA6F4-A38E-4BE4-A361-78E58083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4808-D433-4040-9DA5-E450F8663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86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E829D-D577-4EFB-BA19-04242A7A1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1F6AF5-C9B8-4C31-A7F6-14B5C7206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DD38D9-748E-44C6-9A57-313B97791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FC34DB-DE54-40EF-BBB1-EC713F124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A6E4-28D3-46D9-AD91-CBD4B6571F0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153397-5372-41BF-BFAD-20906EFB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8CCFF8-5491-45C8-B667-AABDE81E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4808-D433-4040-9DA5-E450F8663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9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B4DB2-7FD9-41A4-AB5C-41EFE6BA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EDCEFF-AC31-436A-99DE-BFB398C68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3E206C-F234-4C4E-9B05-8FB315E62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302C11-3E2C-4B04-9C8C-377A19969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A6E4-28D3-46D9-AD91-CBD4B6571F0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48694A-C030-4FE3-94B2-A94C6C7D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EC9B56-AE94-49B8-8ADF-03E57E89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4808-D433-4040-9DA5-E450F8663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7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5967D-1187-442C-BA28-91BE988C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212FA2-8904-4D82-B573-F3FB2585F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2E57F3-B319-4E47-8E5E-E7CB036DA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BA6E4-28D3-46D9-AD91-CBD4B6571F0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94DBE8-215B-40ED-A5DE-FB3FEE91D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F68900-A920-4FA6-B7D1-C371E85D8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E4808-D433-4040-9DA5-E450F8663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8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du304.minsk.edu.by/ru/sm_full.aspx?guid=11293">
            <a:extLst>
              <a:ext uri="{FF2B5EF4-FFF2-40B4-BE49-F238E27FC236}">
                <a16:creationId xmlns:a16="http://schemas.microsoft.com/office/drawing/2014/main" id="{19E3891A-E6E5-4166-8EC4-9A5A9BDEF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668" y="1383706"/>
            <a:ext cx="4581899" cy="382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B7A573A-6FCF-4015-9308-CA489742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18" y="599395"/>
            <a:ext cx="10515600" cy="558799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подготовка к школе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7E936F7D-4C50-41F9-ADF0-2CDE1EB62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430416"/>
            <a:ext cx="11055350" cy="659234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Презентация для родителей старших дошкольников – будущих первоклассников</a:t>
            </a:r>
          </a:p>
        </p:txBody>
      </p:sp>
    </p:spTree>
    <p:extLst>
      <p:ext uri="{BB962C8B-B14F-4D97-AF65-F5344CB8AC3E}">
        <p14:creationId xmlns:p14="http://schemas.microsoft.com/office/powerpoint/2010/main" val="3097573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13227C-F530-49F8-9783-31AA2389B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3" y="2070524"/>
            <a:ext cx="4773561" cy="2716952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771830DF-AD56-471F-B005-99B3EF80EC26}"/>
              </a:ext>
            </a:extLst>
          </p:cNvPr>
          <p:cNvCxnSpPr>
            <a:cxnSpLocks/>
          </p:cNvCxnSpPr>
          <p:nvPr/>
        </p:nvCxnSpPr>
        <p:spPr>
          <a:xfrm>
            <a:off x="5545394" y="3429000"/>
            <a:ext cx="2286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C8E64A-EE46-47A7-A9AC-1A9CD568D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857" y="2308992"/>
            <a:ext cx="3663607" cy="22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3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ADCAE4-8E55-4E93-BD09-37B849F84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9" y="1703293"/>
            <a:ext cx="3451414" cy="3451414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DA422AE5-F056-4493-9692-9422F3D68E32}"/>
              </a:ext>
            </a:extLst>
          </p:cNvPr>
          <p:cNvCxnSpPr>
            <a:cxnSpLocks/>
          </p:cNvCxnSpPr>
          <p:nvPr/>
        </p:nvCxnSpPr>
        <p:spPr>
          <a:xfrm>
            <a:off x="4247535" y="3429000"/>
            <a:ext cx="2286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311538-F2F8-4AA8-B947-BEBEA6FCB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00" y="1703292"/>
            <a:ext cx="3451406" cy="34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0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B0FFF2-12BF-44D7-88B5-A934C7C4D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0" y="1533832"/>
            <a:ext cx="4917374" cy="3237271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73024333-8D4D-42AD-8EDE-987C388942B0}"/>
              </a:ext>
            </a:extLst>
          </p:cNvPr>
          <p:cNvCxnSpPr>
            <a:cxnSpLocks/>
          </p:cNvCxnSpPr>
          <p:nvPr/>
        </p:nvCxnSpPr>
        <p:spPr>
          <a:xfrm>
            <a:off x="5692878" y="3170903"/>
            <a:ext cx="2286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DD8E3C-1BD1-46E2-9733-9A1A198F7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78" y="1533832"/>
            <a:ext cx="3237271" cy="32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94E8AF-8099-4E28-B9D1-CCECF41B6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9" y="855406"/>
            <a:ext cx="3190952" cy="5397910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A67260A0-7DFC-4ECA-97DF-14C86CA7889F}"/>
              </a:ext>
            </a:extLst>
          </p:cNvPr>
          <p:cNvCxnSpPr>
            <a:cxnSpLocks/>
          </p:cNvCxnSpPr>
          <p:nvPr/>
        </p:nvCxnSpPr>
        <p:spPr>
          <a:xfrm>
            <a:off x="4303207" y="3429000"/>
            <a:ext cx="2286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229000-0FBA-488D-AFF0-9B6141733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76" y="1952292"/>
            <a:ext cx="4012633" cy="368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E5182C-F5BB-4C03-905D-6EBCC1B1F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93" y="1231490"/>
            <a:ext cx="3573186" cy="4395019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9D27D442-2334-424E-9491-DEAAA07FAA4D}"/>
              </a:ext>
            </a:extLst>
          </p:cNvPr>
          <p:cNvCxnSpPr>
            <a:cxnSpLocks/>
          </p:cNvCxnSpPr>
          <p:nvPr/>
        </p:nvCxnSpPr>
        <p:spPr>
          <a:xfrm>
            <a:off x="4719484" y="3428999"/>
            <a:ext cx="2286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9DE6F4-5A22-470D-A6A3-802CEC8B6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140" y="1231490"/>
            <a:ext cx="3874267" cy="439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8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EB1932-14F2-4ADC-95F6-28206820587C}"/>
              </a:ext>
            </a:extLst>
          </p:cNvPr>
          <p:cNvSpPr/>
          <p:nvPr/>
        </p:nvSpPr>
        <p:spPr>
          <a:xfrm>
            <a:off x="914400" y="1640914"/>
            <a:ext cx="10180320" cy="410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Глубокий вдох.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Руки при этом медленно поднимаются через стороны вверх.  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Задержка дыхания на вдохе.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u-RU" sz="1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Выдох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открытым сильным звуком </a:t>
            </a: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А-А-А.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Руки медленно опускаем.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u-RU" sz="1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Вдох.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Руки поднимаются до уровня плеч через стороны. Задержка дыхания.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Медленный глубокий вдох.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Руки при этом поднять до уровня груди. Задержка 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дыхания.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Медленный выдох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сильным звуком </a:t>
            </a: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У-У-У.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Руки при этом опускаются вниз, 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голова на грудь.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6A47C24-082B-4B73-BDC7-4449A382E433}"/>
              </a:ext>
            </a:extLst>
          </p:cNvPr>
          <p:cNvSpPr/>
          <p:nvPr/>
        </p:nvSpPr>
        <p:spPr>
          <a:xfrm>
            <a:off x="3433916" y="215634"/>
            <a:ext cx="567812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Дыхательное упражнение «Певец»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6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1E0A0F2-7A70-4CAC-B680-244BEE05C9B7}"/>
              </a:ext>
            </a:extLst>
          </p:cNvPr>
          <p:cNvSpPr/>
          <p:nvPr/>
        </p:nvSpPr>
        <p:spPr>
          <a:xfrm>
            <a:off x="3433916" y="215634"/>
            <a:ext cx="5678129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«Пиктограммы»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3EA0D3-B772-4BAD-B3DC-AD9DF82DB7A0}"/>
              </a:ext>
            </a:extLst>
          </p:cNvPr>
          <p:cNvSpPr/>
          <p:nvPr/>
        </p:nvSpPr>
        <p:spPr>
          <a:xfrm>
            <a:off x="86839" y="902007"/>
            <a:ext cx="11877363" cy="2156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ребята будут делать новое задание - учиться рисовать пиктограммы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упрощенные рисунки)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словам, которые  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запомнить. На предыдущих занятиях пиктограммы только запоминали.  Рисунок, который будет нарисован,  должен  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простым, схематичным и помогающий запомнить слово.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u-RU" sz="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 читает слова по очереди, а ребенок рисует к ним рисунки. 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u-RU" sz="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с таким заданием сначала могут возникнуть сложности. Родители, помогите, порассуждайте вместе о том, 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например, какие приметы указывают на приход зимы.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101E26-7D5A-4480-A980-722373B6FBEF}"/>
              </a:ext>
            </a:extLst>
          </p:cNvPr>
          <p:cNvSpPr/>
          <p:nvPr/>
        </p:nvSpPr>
        <p:spPr>
          <a:xfrm>
            <a:off x="2541871" y="3429000"/>
            <a:ext cx="6486833" cy="42383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пиктограмм запомним следующие слова: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CEC3C5E-692C-4D0D-975F-C67FA22B989A}"/>
              </a:ext>
            </a:extLst>
          </p:cNvPr>
          <p:cNvSpPr/>
          <p:nvPr/>
        </p:nvSpPr>
        <p:spPr>
          <a:xfrm>
            <a:off x="8156325" y="5224485"/>
            <a:ext cx="71045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BDFBC7-CCCD-49B9-998E-C047F769A4C1}"/>
              </a:ext>
            </a:extLst>
          </p:cNvPr>
          <p:cNvSpPr/>
          <p:nvPr/>
        </p:nvSpPr>
        <p:spPr>
          <a:xfrm>
            <a:off x="2769433" y="4348725"/>
            <a:ext cx="65274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зима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3E8FC1-F024-41AF-8A84-8708DCA2BC69}"/>
              </a:ext>
            </a:extLst>
          </p:cNvPr>
          <p:cNvSpPr/>
          <p:nvPr/>
        </p:nvSpPr>
        <p:spPr>
          <a:xfrm>
            <a:off x="2769433" y="5224485"/>
            <a:ext cx="55579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1FA732-06F7-43BB-ABB2-E5199106C387}"/>
              </a:ext>
            </a:extLst>
          </p:cNvPr>
          <p:cNvSpPr/>
          <p:nvPr/>
        </p:nvSpPr>
        <p:spPr>
          <a:xfrm>
            <a:off x="5430063" y="4407525"/>
            <a:ext cx="61972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река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1689A93-7FB9-4DFA-8C66-9ADE7AE8A97E}"/>
              </a:ext>
            </a:extLst>
          </p:cNvPr>
          <p:cNvSpPr/>
          <p:nvPr/>
        </p:nvSpPr>
        <p:spPr>
          <a:xfrm>
            <a:off x="5430063" y="5224485"/>
            <a:ext cx="71045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смех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9372AB4-14CE-4E99-897E-F850D26F5125}"/>
              </a:ext>
            </a:extLst>
          </p:cNvPr>
          <p:cNvSpPr/>
          <p:nvPr/>
        </p:nvSpPr>
        <p:spPr>
          <a:xfrm>
            <a:off x="8156325" y="4407525"/>
            <a:ext cx="78688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675DC40-3320-4B50-8E43-292A0E38D77A}"/>
              </a:ext>
            </a:extLst>
          </p:cNvPr>
          <p:cNvSpPr/>
          <p:nvPr/>
        </p:nvSpPr>
        <p:spPr>
          <a:xfrm>
            <a:off x="244980" y="5942430"/>
            <a:ext cx="1171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рисования проверяются слова, к которым были нарисованы рисунки: ребенок находит рисунки в порядке рисования и к каждому рисунку называет слово, к которому был нарисован этот рисунок.</a:t>
            </a:r>
          </a:p>
        </p:txBody>
      </p:sp>
    </p:spTree>
    <p:extLst>
      <p:ext uri="{BB962C8B-B14F-4D97-AF65-F5344CB8AC3E}">
        <p14:creationId xmlns:p14="http://schemas.microsoft.com/office/powerpoint/2010/main" val="2481910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6F5A70-A46D-49CF-B4B3-E2F15FEEE1B8}"/>
              </a:ext>
            </a:extLst>
          </p:cNvPr>
          <p:cNvSpPr/>
          <p:nvPr/>
        </p:nvSpPr>
        <p:spPr>
          <a:xfrm>
            <a:off x="3433916" y="215634"/>
            <a:ext cx="5678129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«Говори наоборот»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4BF2AC-214B-4D85-838F-AD0C896C3AEA}"/>
              </a:ext>
            </a:extLst>
          </p:cNvPr>
          <p:cNvSpPr/>
          <p:nvPr/>
        </p:nvSpPr>
        <p:spPr>
          <a:xfrm>
            <a:off x="412955" y="914755"/>
            <a:ext cx="11430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Родитель говорит слово, а дети отвечают словом, противоположным по значению названному. Слова обозначают признаки предметов.    Например,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широкий – узкий, высокий – низкий.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ответа появится после щелчка мышкой по экрану.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A9456EF-C8EE-40DC-A2C0-7430F0BA0986}"/>
              </a:ext>
            </a:extLst>
          </p:cNvPr>
          <p:cNvSpPr/>
          <p:nvPr/>
        </p:nvSpPr>
        <p:spPr>
          <a:xfrm>
            <a:off x="604682" y="2060155"/>
            <a:ext cx="1818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Начинаем игру: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0FF386-8AE9-474C-8E5C-A4A3A735AC4F}"/>
              </a:ext>
            </a:extLst>
          </p:cNvPr>
          <p:cNvSpPr/>
          <p:nvPr/>
        </p:nvSpPr>
        <p:spPr>
          <a:xfrm>
            <a:off x="1175712" y="2715399"/>
            <a:ext cx="118596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веселый –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D1D3F0-CC33-4046-8BD0-F71B778D5332}"/>
              </a:ext>
            </a:extLst>
          </p:cNvPr>
          <p:cNvSpPr/>
          <p:nvPr/>
        </p:nvSpPr>
        <p:spPr>
          <a:xfrm>
            <a:off x="1031294" y="3277728"/>
            <a:ext cx="128753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быстрый –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AE6EC8A-647E-4675-B37F-55FEE7996533}"/>
              </a:ext>
            </a:extLst>
          </p:cNvPr>
          <p:cNvSpPr/>
          <p:nvPr/>
        </p:nvSpPr>
        <p:spPr>
          <a:xfrm>
            <a:off x="1031294" y="3997809"/>
            <a:ext cx="128753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красивый –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19760CA-8433-442F-B175-F070989B70CA}"/>
              </a:ext>
            </a:extLst>
          </p:cNvPr>
          <p:cNvSpPr/>
          <p:nvPr/>
        </p:nvSpPr>
        <p:spPr>
          <a:xfrm>
            <a:off x="1242890" y="4709025"/>
            <a:ext cx="107593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пустой –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B5D5912-E535-4707-BF0C-7AA5835AFC4A}"/>
              </a:ext>
            </a:extLst>
          </p:cNvPr>
          <p:cNvSpPr/>
          <p:nvPr/>
        </p:nvSpPr>
        <p:spPr>
          <a:xfrm>
            <a:off x="6039014" y="2746177"/>
            <a:ext cx="183127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трудолюбивый –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5E78AD2-19C8-4F9A-B1CA-4D2E42F92B20}"/>
              </a:ext>
            </a:extLst>
          </p:cNvPr>
          <p:cNvSpPr/>
          <p:nvPr/>
        </p:nvSpPr>
        <p:spPr>
          <a:xfrm>
            <a:off x="6869049" y="3999881"/>
            <a:ext cx="100123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белый – 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C2AAE24-7552-4E12-8C4C-9677992573A1}"/>
              </a:ext>
            </a:extLst>
          </p:cNvPr>
          <p:cNvSpPr/>
          <p:nvPr/>
        </p:nvSpPr>
        <p:spPr>
          <a:xfrm>
            <a:off x="6912173" y="4706598"/>
            <a:ext cx="96757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тупой –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F215D6-E7F0-4021-AA6A-EBEE5C2953A6}"/>
              </a:ext>
            </a:extLst>
          </p:cNvPr>
          <p:cNvSpPr/>
          <p:nvPr/>
        </p:nvSpPr>
        <p:spPr>
          <a:xfrm>
            <a:off x="6675213" y="5391467"/>
            <a:ext cx="123001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твердый –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85EE701-69ED-4564-AE7A-473ED7D9320E}"/>
              </a:ext>
            </a:extLst>
          </p:cNvPr>
          <p:cNvSpPr/>
          <p:nvPr/>
        </p:nvSpPr>
        <p:spPr>
          <a:xfrm>
            <a:off x="2861387" y="2715399"/>
            <a:ext cx="114505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грустный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835FAA8-DBBF-4207-8093-42675A53154D}"/>
              </a:ext>
            </a:extLst>
          </p:cNvPr>
          <p:cNvSpPr/>
          <p:nvPr/>
        </p:nvSpPr>
        <p:spPr>
          <a:xfrm>
            <a:off x="2861387" y="3308498"/>
            <a:ext cx="125547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медленный</a:t>
            </a: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5CBE08C-DCF6-465B-BD73-709E62133409}"/>
              </a:ext>
            </a:extLst>
          </p:cNvPr>
          <p:cNvSpPr/>
          <p:nvPr/>
        </p:nvSpPr>
        <p:spPr>
          <a:xfrm>
            <a:off x="2831914" y="3951853"/>
            <a:ext cx="142115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безобразный</a:t>
            </a:r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3DA323A-80E1-49D3-B2A5-3A2E27E69DF0}"/>
              </a:ext>
            </a:extLst>
          </p:cNvPr>
          <p:cNvSpPr/>
          <p:nvPr/>
        </p:nvSpPr>
        <p:spPr>
          <a:xfrm>
            <a:off x="2831914" y="4697144"/>
            <a:ext cx="89704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полный</a:t>
            </a:r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8C96D02-104A-4707-9955-96F269CAEBE0}"/>
              </a:ext>
            </a:extLst>
          </p:cNvPr>
          <p:cNvSpPr/>
          <p:nvPr/>
        </p:nvSpPr>
        <p:spPr>
          <a:xfrm>
            <a:off x="8438943" y="2715399"/>
            <a:ext cx="99674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ленивый</a:t>
            </a:r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CBE77AD-1307-48A2-86C2-BAF46597B140}"/>
              </a:ext>
            </a:extLst>
          </p:cNvPr>
          <p:cNvSpPr/>
          <p:nvPr/>
        </p:nvSpPr>
        <p:spPr>
          <a:xfrm>
            <a:off x="884041" y="5470458"/>
            <a:ext cx="148970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трусливый – </a:t>
            </a:r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7BFF967-6073-4458-8A1D-4236E6499986}"/>
              </a:ext>
            </a:extLst>
          </p:cNvPr>
          <p:cNvSpPr/>
          <p:nvPr/>
        </p:nvSpPr>
        <p:spPr>
          <a:xfrm>
            <a:off x="2821255" y="5457464"/>
            <a:ext cx="102143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храбрый</a:t>
            </a:r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38EABE7-B822-4A53-B6C5-34E67F687B71}"/>
              </a:ext>
            </a:extLst>
          </p:cNvPr>
          <p:cNvSpPr/>
          <p:nvPr/>
        </p:nvSpPr>
        <p:spPr>
          <a:xfrm>
            <a:off x="6553450" y="3323887"/>
            <a:ext cx="131683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тяжелый –</a:t>
            </a:r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3D01E75-21DF-45E5-A688-19BE586F9353}"/>
              </a:ext>
            </a:extLst>
          </p:cNvPr>
          <p:cNvSpPr/>
          <p:nvPr/>
        </p:nvSpPr>
        <p:spPr>
          <a:xfrm>
            <a:off x="8426751" y="3313357"/>
            <a:ext cx="82202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легкий</a:t>
            </a:r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9B7D0B5-C51B-47E0-8E26-568719894722}"/>
              </a:ext>
            </a:extLst>
          </p:cNvPr>
          <p:cNvSpPr/>
          <p:nvPr/>
        </p:nvSpPr>
        <p:spPr>
          <a:xfrm>
            <a:off x="8426751" y="3999881"/>
            <a:ext cx="89960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черный</a:t>
            </a:r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F28990F-7C1F-4715-B7D3-4BA151B739D8}"/>
              </a:ext>
            </a:extLst>
          </p:cNvPr>
          <p:cNvSpPr/>
          <p:nvPr/>
        </p:nvSpPr>
        <p:spPr>
          <a:xfrm>
            <a:off x="8426751" y="4704943"/>
            <a:ext cx="95731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острый</a:t>
            </a:r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A8CB098-A723-45EC-8D5B-E00670797380}"/>
              </a:ext>
            </a:extLst>
          </p:cNvPr>
          <p:cNvSpPr/>
          <p:nvPr/>
        </p:nvSpPr>
        <p:spPr>
          <a:xfrm>
            <a:off x="8403988" y="5340703"/>
            <a:ext cx="86754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мягкий</a:t>
            </a:r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648B85C-C03E-4E09-8BA1-62FC4B096341}"/>
              </a:ext>
            </a:extLst>
          </p:cNvPr>
          <p:cNvSpPr/>
          <p:nvPr/>
        </p:nvSpPr>
        <p:spPr>
          <a:xfrm>
            <a:off x="266128" y="2730788"/>
            <a:ext cx="338554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43BF32A-EEF9-478D-945A-B2CD0FB9F3E4}"/>
              </a:ext>
            </a:extLst>
          </p:cNvPr>
          <p:cNvSpPr/>
          <p:nvPr/>
        </p:nvSpPr>
        <p:spPr>
          <a:xfrm>
            <a:off x="252487" y="3293117"/>
            <a:ext cx="396787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023A507-4069-4E74-B832-E77789EDF720}"/>
              </a:ext>
            </a:extLst>
          </p:cNvPr>
          <p:cNvSpPr/>
          <p:nvPr/>
        </p:nvSpPr>
        <p:spPr>
          <a:xfrm>
            <a:off x="266785" y="4013198"/>
            <a:ext cx="338554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E6FAAC8-4E2A-4969-AD92-13320C22DD2C}"/>
              </a:ext>
            </a:extLst>
          </p:cNvPr>
          <p:cNvSpPr/>
          <p:nvPr/>
        </p:nvSpPr>
        <p:spPr>
          <a:xfrm>
            <a:off x="266128" y="4735721"/>
            <a:ext cx="338554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CCDFE33-BC2D-4443-A1B7-E3E5811966C2}"/>
              </a:ext>
            </a:extLst>
          </p:cNvPr>
          <p:cNvSpPr/>
          <p:nvPr/>
        </p:nvSpPr>
        <p:spPr>
          <a:xfrm>
            <a:off x="252487" y="5485847"/>
            <a:ext cx="338554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E22648C-7A6A-48B0-85CF-B2248548CB94}"/>
              </a:ext>
            </a:extLst>
          </p:cNvPr>
          <p:cNvSpPr/>
          <p:nvPr/>
        </p:nvSpPr>
        <p:spPr>
          <a:xfrm>
            <a:off x="5345882" y="2746177"/>
            <a:ext cx="338554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0CDC2E2-AD80-42B2-9621-4CF9F9237B58}"/>
              </a:ext>
            </a:extLst>
          </p:cNvPr>
          <p:cNvSpPr/>
          <p:nvPr/>
        </p:nvSpPr>
        <p:spPr>
          <a:xfrm>
            <a:off x="5345882" y="3339276"/>
            <a:ext cx="338554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B54BDBD-4E98-4D5F-943B-BE4493914B61}"/>
              </a:ext>
            </a:extLst>
          </p:cNvPr>
          <p:cNvSpPr/>
          <p:nvPr/>
        </p:nvSpPr>
        <p:spPr>
          <a:xfrm>
            <a:off x="5345882" y="4007624"/>
            <a:ext cx="338554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7164907-961E-469A-8230-2D5D66F3F89D}"/>
              </a:ext>
            </a:extLst>
          </p:cNvPr>
          <p:cNvSpPr/>
          <p:nvPr/>
        </p:nvSpPr>
        <p:spPr>
          <a:xfrm>
            <a:off x="5346493" y="4727922"/>
            <a:ext cx="338554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F3AB5BDE-3E28-4BE7-A8CC-57A93D1524EA}"/>
              </a:ext>
            </a:extLst>
          </p:cNvPr>
          <p:cNvSpPr/>
          <p:nvPr/>
        </p:nvSpPr>
        <p:spPr>
          <a:xfrm>
            <a:off x="5345882" y="5406856"/>
            <a:ext cx="441146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411916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7C10C3-31D6-4068-970B-FFAE5BE47A21}"/>
              </a:ext>
            </a:extLst>
          </p:cNvPr>
          <p:cNvSpPr/>
          <p:nvPr/>
        </p:nvSpPr>
        <p:spPr>
          <a:xfrm>
            <a:off x="3433916" y="215634"/>
            <a:ext cx="5678129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«Счастливые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Хрюши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AB9BEC-A05B-4E05-8F4A-29CE1D4659C8}"/>
              </a:ext>
            </a:extLst>
          </p:cNvPr>
          <p:cNvSpPr/>
          <p:nvPr/>
        </p:nvSpPr>
        <p:spPr>
          <a:xfrm>
            <a:off x="1548384" y="779953"/>
            <a:ext cx="9095232" cy="106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Ребятам нужно посмотреть на рисунки и постараться как можно быстрее назвать отличия одного  </a:t>
            </a: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Хрюши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другого (всего 15 отличий).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endParaRPr lang="ru-RU" sz="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Внимание! За ошибку считаются повторы, неправильно названные отличия.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A84C57-029D-497B-8735-797F670731DA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76"/>
          <a:stretch/>
        </p:blipFill>
        <p:spPr bwMode="auto">
          <a:xfrm>
            <a:off x="6851905" y="2009582"/>
            <a:ext cx="3145535" cy="4427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177C0B-2EDF-4563-908D-1A12FEFECE28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287"/>
          <a:stretch/>
        </p:blipFill>
        <p:spPr bwMode="auto">
          <a:xfrm>
            <a:off x="1987296" y="2009582"/>
            <a:ext cx="3438145" cy="4427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131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26AC9F-9986-4E22-A0BD-B4EEBF194816}"/>
              </a:ext>
            </a:extLst>
          </p:cNvPr>
          <p:cNvSpPr/>
          <p:nvPr/>
        </p:nvSpPr>
        <p:spPr>
          <a:xfrm>
            <a:off x="2905060" y="348888"/>
            <a:ext cx="6096000" cy="77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 гимнастика </a:t>
            </a: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«Колечки»</a:t>
            </a: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462B93-1F92-4B39-BEAD-5D75333F2FE7}"/>
              </a:ext>
            </a:extLst>
          </p:cNvPr>
          <p:cNvSpPr/>
          <p:nvPr/>
        </p:nvSpPr>
        <p:spPr>
          <a:xfrm>
            <a:off x="700804" y="1351665"/>
            <a:ext cx="10790391" cy="357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Начинаем разминку для пальчиков. Вспоминаем упражнения «Колечки» и «Кулак-ребро-ладонь» и добавляем новое. 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02C6C9-8CF2-4181-81D2-10404AE66B8B}"/>
              </a:ext>
            </a:extLst>
          </p:cNvPr>
          <p:cNvSpPr/>
          <p:nvPr/>
        </p:nvSpPr>
        <p:spPr>
          <a:xfrm>
            <a:off x="337558" y="3007626"/>
            <a:ext cx="7843274" cy="2618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Предлагается поочередно и как можно быстрее перебирать пальцы рук, соединяя в кольцо с большим пальцем последовательно указательный,  средний, безымянный, мизинец.  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Упражнение выполняется в прямом (от указательного пальца к мизинцу) и в обратном (от мизинца к указательному пальцу) порядке. 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 начале движения выполняются каждой рукой отдельно, затем вместе.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E0066A-443F-4F67-94C8-DE4AFCDBA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247" y="3690100"/>
            <a:ext cx="3365753" cy="316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4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229FB4-083B-4E96-871E-CD3BCEEA234F}"/>
              </a:ext>
            </a:extLst>
          </p:cNvPr>
          <p:cNvSpPr/>
          <p:nvPr/>
        </p:nvSpPr>
        <p:spPr>
          <a:xfrm>
            <a:off x="1831085" y="389870"/>
            <a:ext cx="8529836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для межполушарного взаимодействия и крупной моторики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«Топор-пила»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1A9E7A-D650-4158-A028-F335BB8A5468}"/>
              </a:ext>
            </a:extLst>
          </p:cNvPr>
          <p:cNvSpPr/>
          <p:nvPr/>
        </p:nvSpPr>
        <p:spPr>
          <a:xfrm>
            <a:off x="1274214" y="2444234"/>
            <a:ext cx="96435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Ребенку предлагается выполнять одновременно движения обеими руками.</a:t>
            </a:r>
          </a:p>
          <a:p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рукой выполняются пилящие движения, а другой – рубящие.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руки меняются.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9297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8C33A9-BEA9-449E-9888-7578BC165156}"/>
              </a:ext>
            </a:extLst>
          </p:cNvPr>
          <p:cNvSpPr/>
          <p:nvPr/>
        </p:nvSpPr>
        <p:spPr>
          <a:xfrm>
            <a:off x="2905060" y="348888"/>
            <a:ext cx="6096000" cy="77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 гимнастика </a:t>
            </a: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«Кулак-ребро-ладонь»</a:t>
            </a: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EF16B2-7E12-4FCD-84A2-0B8EAF028800}"/>
              </a:ext>
            </a:extLst>
          </p:cNvPr>
          <p:cNvSpPr/>
          <p:nvPr/>
        </p:nvSpPr>
        <p:spPr>
          <a:xfrm>
            <a:off x="346104" y="2209383"/>
            <a:ext cx="77391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Ребенку показывают три положения руки на плоскости пола (или стола), последовательно сменяющих друг друга: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ладонь на плоскости; ладонь, сжатая в кулак; ладонь ребром на плоскости пола, распрямленная ладонь на плоскости пола. 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выполняет упражнение вместе с родителем. Затем по памяти (8 -10 раз). Упражнение выполняется сначала правой рукой, затем левой, потом двумя руками вместе.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затруднения при выполнении программы родитель предлагает ребенку помогать себе командами (кулак-ребро-ладонь), произносимыми вслух или про себя. 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D7BBF6-9668-4ABB-BFB3-70219DB5DA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9" t="19156" r="6235" b="53860"/>
          <a:stretch/>
        </p:blipFill>
        <p:spPr>
          <a:xfrm>
            <a:off x="8044502" y="4415589"/>
            <a:ext cx="4147497" cy="242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46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9EA3B0-13C1-4ECC-BD04-AB0AD166473E}"/>
              </a:ext>
            </a:extLst>
          </p:cNvPr>
          <p:cNvSpPr/>
          <p:nvPr/>
        </p:nvSpPr>
        <p:spPr>
          <a:xfrm>
            <a:off x="2905060" y="348888"/>
            <a:ext cx="6096000" cy="77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 гимнастика </a:t>
            </a: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«Лезгинка»</a:t>
            </a: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E3716F-2162-436D-99C1-C14B4BA10C95}"/>
              </a:ext>
            </a:extLst>
          </p:cNvPr>
          <p:cNvSpPr/>
          <p:nvPr/>
        </p:nvSpPr>
        <p:spPr>
          <a:xfrm>
            <a:off x="346105" y="2209383"/>
            <a:ext cx="69550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Ребенку предлагается сложить левую руку в кулак, большой палец отставить в сторону, кулак развернуть пальцами к себе. </a:t>
            </a:r>
          </a:p>
          <a:p>
            <a:endParaRPr lang="ru-RU" sz="1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Правой рукой прямой ладонью в горизонтальном положении прикоснуться к мизинцу левой руки.</a:t>
            </a:r>
          </a:p>
          <a:p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одномоментно менять положение правой и левой руки (6 – 8 раз). </a:t>
            </a:r>
          </a:p>
          <a:p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добиться высокой скорости смены позиций.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777D68-41DB-449D-8BF0-B1D53A538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32" y="3924885"/>
            <a:ext cx="5299168" cy="29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22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C0138B-897A-4472-89CA-3499847981E2}"/>
              </a:ext>
            </a:extLst>
          </p:cNvPr>
          <p:cNvSpPr/>
          <p:nvPr/>
        </p:nvSpPr>
        <p:spPr>
          <a:xfrm>
            <a:off x="2905060" y="348888"/>
            <a:ext cx="6096000" cy="42383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пространственных представлений</a:t>
            </a: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73B7A1-FB8B-4F8C-B420-303A696E8C6B}"/>
              </a:ext>
            </a:extLst>
          </p:cNvPr>
          <p:cNvSpPr/>
          <p:nvPr/>
        </p:nvSpPr>
        <p:spPr>
          <a:xfrm>
            <a:off x="641380" y="1453075"/>
            <a:ext cx="3251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Исходное положение: сидя. </a:t>
            </a:r>
            <a:endParaRPr lang="ru-RU" sz="2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3BD40E-E6E6-40AC-9F1F-9D512C7DC947}"/>
              </a:ext>
            </a:extLst>
          </p:cNvPr>
          <p:cNvSpPr/>
          <p:nvPr/>
        </p:nvSpPr>
        <p:spPr>
          <a:xfrm>
            <a:off x="513472" y="2502761"/>
            <a:ext cx="106422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ребенком проводится отработка понятий над, под, между, выше, ниже, за, перед, ближе к…, дальше от… 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Например, что находится над столом?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ребенка.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ответ не полый или неправильный, дополните или исправьте,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критикуйте.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73562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747D6C-127D-41BA-AB5C-0E112F5A498D}"/>
              </a:ext>
            </a:extLst>
          </p:cNvPr>
          <p:cNvSpPr/>
          <p:nvPr/>
        </p:nvSpPr>
        <p:spPr>
          <a:xfrm>
            <a:off x="2432882" y="349169"/>
            <a:ext cx="718357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Упражнения на развитие зрительно-моторной координации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</a:rPr>
              <a:t> «Стрельба глазами»</a:t>
            </a:r>
            <a:endParaRPr lang="ru-RU" sz="2000" i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14F094-584A-4CA1-A781-E7D8264F77C7}"/>
              </a:ext>
            </a:extLst>
          </p:cNvPr>
          <p:cNvSpPr/>
          <p:nvPr/>
        </p:nvSpPr>
        <p:spPr>
          <a:xfrm>
            <a:off x="2237893" y="1549646"/>
            <a:ext cx="7573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Ребенку предлагается «пострелять глазами» вправо-влево-вверх-вниз 6 раз.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0E032F-7C15-4A7A-8B57-B52677867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93" y="2621280"/>
            <a:ext cx="7402984" cy="32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0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7EECF8-25EF-4903-8D74-4FD4601455F7}"/>
              </a:ext>
            </a:extLst>
          </p:cNvPr>
          <p:cNvSpPr/>
          <p:nvPr/>
        </p:nvSpPr>
        <p:spPr>
          <a:xfrm>
            <a:off x="3433916" y="215634"/>
            <a:ext cx="567812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развитие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сенсомоторики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6D7CD8-EAE1-48C5-99EA-DDA36BA8DDD7}"/>
              </a:ext>
            </a:extLst>
          </p:cNvPr>
          <p:cNvSpPr/>
          <p:nvPr/>
        </p:nvSpPr>
        <p:spPr>
          <a:xfrm>
            <a:off x="1322363" y="911275"/>
            <a:ext cx="9580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Нарисовать на листочке обеими руками одновременно домик для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Хрюши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ctr"/>
            <a:endParaRPr lang="ru-RU" dirty="0">
              <a:latin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</a:rPr>
              <a:t>Родителям желательно при этом держать листочек или приклеить его скотчем к столу.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633E9B-0440-478D-9BD3-7E97E9392F3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957" y="2762840"/>
            <a:ext cx="6506909" cy="3329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536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75AAAB-5FE4-4CB7-927C-CB6B4ED6B471}"/>
              </a:ext>
            </a:extLst>
          </p:cNvPr>
          <p:cNvSpPr/>
          <p:nvPr/>
        </p:nvSpPr>
        <p:spPr>
          <a:xfrm>
            <a:off x="4008857" y="348730"/>
            <a:ext cx="417428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диктант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9E75F9-58FA-4F40-92A0-0DE2FF4354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87" y="3801291"/>
            <a:ext cx="6744598" cy="2848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8D6887-B6D3-4D1D-8C25-F81D9987C217}"/>
              </a:ext>
            </a:extLst>
          </p:cNvPr>
          <p:cNvSpPr/>
          <p:nvPr/>
        </p:nvSpPr>
        <p:spPr>
          <a:xfrm>
            <a:off x="353060" y="982564"/>
            <a:ext cx="11122759" cy="2801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Напоминаю, что задание выполняется под диктовку. Родитель ставит на листочке в клетку точку на пересечении клеток и ребенок начинает 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выполнять задание под диктовку: 1 клеточки вверх, 1 клеточка вправо, 1 клеточка вверх, 1 клеточка вправо, 1 клеточки вверх, 1 клеточка 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вправо, 1 клеточка вниз, 1 клеточка вправо, 1 клеточка вниз, 1 клеточка вправо, 1 клеточка вниз, 1 клеточка вправо. И так до конца строки. 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выполнением задания родитель напоминает ребенку, где находится правая, левая, верхняя и нижняя сторона листа. Родитель может 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продиктовать 2-3 рисунка, а затем ребенок может продолжить рисовать самостоятельно.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Важно!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 как, с помощью этих занятий тренируется внимание и память, мышление дети постепенно начинают хорошо 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ориентироваться в диктуемом рисунке и рисуют сами, не обращая внимания на вашу диктовку.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этого задания – не только научить детей ориентироваться в пространстве и т.д.. Но что, не менее важно для школы,  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научиться слушать и следовать инструкции, воспринимаемой на слух. Поэтому, когда вы диктуете, ребенок не должен «забегать вперед», а 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рисовать под диктовку.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2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A8EB06A-989B-40FC-9F12-3645E235E545}"/>
              </a:ext>
            </a:extLst>
          </p:cNvPr>
          <p:cNvSpPr txBox="1">
            <a:spLocks/>
          </p:cNvSpPr>
          <p:nvPr/>
        </p:nvSpPr>
        <p:spPr>
          <a:xfrm>
            <a:off x="3569109" y="314446"/>
            <a:ext cx="5499905" cy="42297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«Пары фигурок»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2BF8E3-D323-49D7-9BBE-76577D51ADC5}"/>
              </a:ext>
            </a:extLst>
          </p:cNvPr>
          <p:cNvSpPr/>
          <p:nvPr/>
        </p:nvSpPr>
        <p:spPr>
          <a:xfrm>
            <a:off x="693174" y="789406"/>
            <a:ext cx="10884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Ребенку показывают 6 пар картинок, в которых первая связана со второй по смыслу и просят  запомнить все пары картинок (например, белочка – грибок). 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2B370E-8183-49CE-A888-086828AE7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00" y="2846148"/>
            <a:ext cx="2860517" cy="28605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D2FC59F-168D-4212-B89E-81F5F94CB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95" y="2846148"/>
            <a:ext cx="2860517" cy="2860517"/>
          </a:xfrm>
          <a:prstGeom prst="rect">
            <a:avLst/>
          </a:prstGeom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F6DEBF8-0926-44CB-B798-72FC465414E3}"/>
              </a:ext>
            </a:extLst>
          </p:cNvPr>
          <p:cNvCxnSpPr>
            <a:cxnSpLocks/>
          </p:cNvCxnSpPr>
          <p:nvPr/>
        </p:nvCxnSpPr>
        <p:spPr>
          <a:xfrm>
            <a:off x="4645742" y="4085303"/>
            <a:ext cx="2286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01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59C9C9-343A-40F2-B9A4-4A769BEBD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0" y="1533832"/>
            <a:ext cx="4917374" cy="32372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74CC8D-082B-4EF7-8FF0-017DAB8F4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63" y="1533832"/>
            <a:ext cx="3237271" cy="3237271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5CB94B8-2707-4395-9625-789170C63DE1}"/>
              </a:ext>
            </a:extLst>
          </p:cNvPr>
          <p:cNvCxnSpPr>
            <a:cxnSpLocks/>
          </p:cNvCxnSpPr>
          <p:nvPr/>
        </p:nvCxnSpPr>
        <p:spPr>
          <a:xfrm>
            <a:off x="5567484" y="3215148"/>
            <a:ext cx="2286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73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798A2B-76C9-41A5-BBF0-8211CDC2B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67" y="1563328"/>
            <a:ext cx="3766985" cy="39710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4D27ED-9878-46F6-85A3-79C094707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85" y="1563328"/>
            <a:ext cx="2828236" cy="3971003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D5C372D-9E32-485A-99F7-47B0FC480599}"/>
              </a:ext>
            </a:extLst>
          </p:cNvPr>
          <p:cNvCxnSpPr>
            <a:cxnSpLocks/>
          </p:cNvCxnSpPr>
          <p:nvPr/>
        </p:nvCxnSpPr>
        <p:spPr>
          <a:xfrm>
            <a:off x="5412659" y="3628103"/>
            <a:ext cx="2286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62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60AD85-E081-495B-A854-11D39446D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22" y="1061884"/>
            <a:ext cx="3573186" cy="43950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EDEF96-BB75-4D33-83B2-3A321E190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09" y="1061884"/>
            <a:ext cx="3874267" cy="4395019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354BBA4-6512-4CCD-9CAA-011EA61F90C8}"/>
              </a:ext>
            </a:extLst>
          </p:cNvPr>
          <p:cNvCxnSpPr>
            <a:cxnSpLocks/>
          </p:cNvCxnSpPr>
          <p:nvPr/>
        </p:nvCxnSpPr>
        <p:spPr>
          <a:xfrm>
            <a:off x="4734232" y="3429000"/>
            <a:ext cx="2286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332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517187B-A837-4031-B7CF-EF1CBE958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76" y="1952292"/>
            <a:ext cx="4012633" cy="36815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5CD1A2-8913-4B7E-8FB7-02970BDB8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94" y="929147"/>
            <a:ext cx="3190952" cy="5397910"/>
          </a:xfrm>
          <a:prstGeom prst="rect">
            <a:avLst/>
          </a:prstGeom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C097A71-FC4B-4058-8ADC-B31AD51AF471}"/>
              </a:ext>
            </a:extLst>
          </p:cNvPr>
          <p:cNvCxnSpPr>
            <a:cxnSpLocks/>
          </p:cNvCxnSpPr>
          <p:nvPr/>
        </p:nvCxnSpPr>
        <p:spPr>
          <a:xfrm>
            <a:off x="4790768" y="3996813"/>
            <a:ext cx="2286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469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C619CF-21A5-4B66-B665-74DA61E7E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4" y="2070524"/>
            <a:ext cx="4479683" cy="27169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B1F05F8-CD67-4E2A-AE21-7C40DFE1C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58" y="2308993"/>
            <a:ext cx="3914328" cy="2240014"/>
          </a:xfrm>
          <a:prstGeom prst="rect">
            <a:avLst/>
          </a:prstGeom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AA3C405-183B-4F68-83CD-C19423F7E6DC}"/>
              </a:ext>
            </a:extLst>
          </p:cNvPr>
          <p:cNvCxnSpPr>
            <a:cxnSpLocks/>
          </p:cNvCxnSpPr>
          <p:nvPr/>
        </p:nvCxnSpPr>
        <p:spPr>
          <a:xfrm>
            <a:off x="5279923" y="3672349"/>
            <a:ext cx="2286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399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8DC778-DB2A-4CE3-8371-ECDFADBA02B9}"/>
              </a:ext>
            </a:extLst>
          </p:cNvPr>
          <p:cNvSpPr/>
          <p:nvPr/>
        </p:nvSpPr>
        <p:spPr>
          <a:xfrm>
            <a:off x="417871" y="362635"/>
            <a:ext cx="11356257" cy="8463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Теперь предъявляется бланк с одним рядом фигурок, а ребенок называют соответствующую им пару.</a:t>
            </a:r>
          </a:p>
          <a:p>
            <a:pPr algn="ctr"/>
            <a:endParaRPr lang="ru-RU" sz="1100" dirty="0">
              <a:latin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 появится после щелчка мышкой по экрану.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C20A31-DB84-4106-B18C-F7CF947F5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67" y="1563328"/>
            <a:ext cx="3766985" cy="3971003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5BE9F52-F833-403C-9F39-DD51DDD433D7}"/>
              </a:ext>
            </a:extLst>
          </p:cNvPr>
          <p:cNvCxnSpPr>
            <a:cxnSpLocks/>
          </p:cNvCxnSpPr>
          <p:nvPr/>
        </p:nvCxnSpPr>
        <p:spPr>
          <a:xfrm>
            <a:off x="5196348" y="3429000"/>
            <a:ext cx="2286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D57C99-6BBD-47AD-A7AD-854E30CDB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85" y="1563328"/>
            <a:ext cx="2828236" cy="397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9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994</Words>
  <Application>Microsoft Office PowerPoint</Application>
  <PresentationFormat>Широкоэкранный</PresentationFormat>
  <Paragraphs>134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Психологическая подготовка к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подготовка к школе</dc:title>
  <dc:creator>Мария</dc:creator>
  <cp:lastModifiedBy>Светлана Ячник</cp:lastModifiedBy>
  <cp:revision>37</cp:revision>
  <dcterms:created xsi:type="dcterms:W3CDTF">2020-04-13T07:28:25Z</dcterms:created>
  <dcterms:modified xsi:type="dcterms:W3CDTF">2021-03-23T19:51:34Z</dcterms:modified>
</cp:coreProperties>
</file>