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78"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2" r:id="rId19"/>
    <p:sldId id="274" r:id="rId20"/>
    <p:sldId id="275" r:id="rId21"/>
    <p:sldId id="276"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2754" autoAdjust="0"/>
  </p:normalViewPr>
  <p:slideViewPr>
    <p:cSldViewPr>
      <p:cViewPr varScale="1">
        <p:scale>
          <a:sx n="86" d="100"/>
          <a:sy n="86" d="100"/>
        </p:scale>
        <p:origin x="1354"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5B106E36-FD25-4E2D-B0AA-010F637433A0}" type="datetimeFigureOut">
              <a:rPr lang="ru-RU" smtClean="0"/>
              <a:pPr/>
              <a:t>15.11.2020</a:t>
            </a:fld>
            <a:endParaRPr lang="ru-RU"/>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ru-RU"/>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25C68B6-61C2-468F-89AB-4B9F7531AA68}" type="slidenum">
              <a:rPr lang="ru-RU" smtClean="0"/>
              <a:pPr/>
              <a:t>‹#›</a:t>
            </a:fld>
            <a:endParaRPr lang="ru-RU"/>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1532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15.11.2020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222523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15.11.2020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24890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15.11.2020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049036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ru-RU"/>
              <a:t>Образец заголовка</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15.11.2020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1032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5B106E36-FD25-4E2D-B0AA-010F637433A0}" type="datetimeFigureOut">
              <a:rPr lang="ru-RU" smtClean="0"/>
              <a:pPr/>
              <a:t>15.11.2020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984513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5B106E36-FD25-4E2D-B0AA-010F637433A0}" type="datetimeFigureOut">
              <a:rPr lang="ru-RU" smtClean="0"/>
              <a:pPr/>
              <a:t>15.11.2020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921544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5B106E36-FD25-4E2D-B0AA-010F637433A0}" type="datetimeFigureOut">
              <a:rPr lang="ru-RU" smtClean="0"/>
              <a:pPr/>
              <a:t>15.11.2020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54176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06E36-FD25-4E2D-B0AA-010F637433A0}" type="datetimeFigureOut">
              <a:rPr lang="ru-RU" smtClean="0"/>
              <a:pPr/>
              <a:t>15.11.2020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459391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ru-RU"/>
              <a:t>Образец заголовка</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15.11.2020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790929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ru-RU"/>
              <a:t>Вставка рисунка</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15.11.2020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987587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5B106E36-FD25-4E2D-B0AA-010F637433A0}" type="datetimeFigureOut">
              <a:rPr lang="ru-RU" smtClean="0"/>
              <a:pPr/>
              <a:t>15.11.2020</a:t>
            </a:fld>
            <a:endParaRPr lang="ru-RU"/>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ru-RU"/>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725C68B6-61C2-468F-89AB-4B9F7531AA68}" type="slidenum">
              <a:rPr lang="ru-RU" smtClean="0"/>
              <a:pPr/>
              <a:t>‹#›</a:t>
            </a:fld>
            <a:endParaRPr lang="ru-RU"/>
          </a:p>
        </p:txBody>
      </p:sp>
    </p:spTree>
    <p:extLst>
      <p:ext uri="{BB962C8B-B14F-4D97-AF65-F5344CB8AC3E}">
        <p14:creationId xmlns:p14="http://schemas.microsoft.com/office/powerpoint/2010/main" val="13364737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33400" y="2924944"/>
            <a:ext cx="7999040" cy="3504452"/>
          </a:xfrm>
        </p:spPr>
        <p:txBody>
          <a:bodyPr>
            <a:normAutofit/>
          </a:bodyPr>
          <a:lstStyle/>
          <a:p>
            <a:pPr algn="ctr"/>
            <a:r>
              <a:rPr lang="ru-RU" sz="5400" dirty="0">
                <a:solidFill>
                  <a:schemeClr val="accent3">
                    <a:lumMod val="50000"/>
                  </a:schemeClr>
                </a:solidFill>
                <a:latin typeface="Cambria" pitchFamily="18" charset="0"/>
              </a:rPr>
              <a:t>«</a:t>
            </a:r>
            <a:r>
              <a:rPr lang="ru-RU" sz="5400" dirty="0" err="1">
                <a:solidFill>
                  <a:schemeClr val="accent3">
                    <a:lumMod val="50000"/>
                  </a:schemeClr>
                </a:solidFill>
                <a:latin typeface="Cambria" pitchFamily="18" charset="0"/>
              </a:rPr>
              <a:t>Перёлетные</a:t>
            </a:r>
            <a:r>
              <a:rPr lang="ru-RU" sz="5400" dirty="0">
                <a:solidFill>
                  <a:schemeClr val="accent3">
                    <a:lumMod val="50000"/>
                  </a:schemeClr>
                </a:solidFill>
                <a:latin typeface="Cambria" pitchFamily="18" charset="0"/>
              </a:rPr>
              <a:t> птицы»</a:t>
            </a:r>
          </a:p>
          <a:p>
            <a:pPr algn="ctr"/>
            <a:endParaRPr lang="ru-RU" sz="4800" dirty="0">
              <a:latin typeface="Cambria" pitchFamily="18" charset="0"/>
            </a:endParaRPr>
          </a:p>
          <a:p>
            <a:pPr algn="ctr"/>
            <a:r>
              <a:rPr lang="ru-RU" sz="2400" dirty="0">
                <a:solidFill>
                  <a:srgbClr val="C00000"/>
                </a:solidFill>
                <a:latin typeface="Times New Roman" panose="02020603050405020304" pitchFamily="18" charset="0"/>
                <a:cs typeface="Times New Roman" panose="02020603050405020304" pitchFamily="18" charset="0"/>
              </a:rPr>
              <a:t>Презентация для детей старшего дошкольного возраста </a:t>
            </a:r>
          </a:p>
          <a:p>
            <a:pPr algn="ctr"/>
            <a:r>
              <a:rPr lang="ru-RU" sz="2000" dirty="0">
                <a:solidFill>
                  <a:schemeClr val="accent1">
                    <a:lumMod val="50000"/>
                  </a:schemeClr>
                </a:solidFill>
                <a:latin typeface="Times New Roman" panose="02020603050405020304" pitchFamily="18" charset="0"/>
                <a:cs typeface="Times New Roman" panose="02020603050405020304" pitchFamily="18" charset="0"/>
              </a:rPr>
              <a:t>Подготовительная группа 12а</a:t>
            </a:r>
          </a:p>
          <a:p>
            <a:pPr algn="ctr"/>
            <a:r>
              <a:rPr lang="ru-RU" sz="2000" dirty="0">
                <a:solidFill>
                  <a:schemeClr val="accent1">
                    <a:lumMod val="50000"/>
                  </a:schemeClr>
                </a:solidFill>
                <a:latin typeface="Times New Roman" panose="02020603050405020304" pitchFamily="18" charset="0"/>
                <a:cs typeface="Times New Roman" panose="02020603050405020304" pitchFamily="18" charset="0"/>
              </a:rPr>
              <a:t>Воспитатели: </a:t>
            </a:r>
            <a:r>
              <a:rPr lang="ru-RU" sz="2000" dirty="0" err="1">
                <a:solidFill>
                  <a:schemeClr val="accent1">
                    <a:lumMod val="50000"/>
                  </a:schemeClr>
                </a:solidFill>
                <a:latin typeface="Times New Roman" panose="02020603050405020304" pitchFamily="18" charset="0"/>
                <a:cs typeface="Times New Roman" panose="02020603050405020304" pitchFamily="18" charset="0"/>
              </a:rPr>
              <a:t>Крутенок</a:t>
            </a:r>
            <a:r>
              <a:rPr lang="ru-RU" sz="2000" dirty="0">
                <a:solidFill>
                  <a:schemeClr val="accent1">
                    <a:lumMod val="50000"/>
                  </a:schemeClr>
                </a:solidFill>
                <a:latin typeface="Times New Roman" panose="02020603050405020304" pitchFamily="18" charset="0"/>
                <a:cs typeface="Times New Roman" panose="02020603050405020304" pitchFamily="18" charset="0"/>
              </a:rPr>
              <a:t> Д.А., Ячник С.А.                             </a:t>
            </a:r>
          </a:p>
        </p:txBody>
      </p:sp>
      <p:pic>
        <p:nvPicPr>
          <p:cNvPr id="1028" name="Picture 4" descr="Сайт учителя-логопеда Поповой Раисы Георгиевны для детей, родителей и  педагогов: Перелетные птицы">
            <a:extLst>
              <a:ext uri="{FF2B5EF4-FFF2-40B4-BE49-F238E27FC236}">
                <a16:creationId xmlns:a16="http://schemas.microsoft.com/office/drawing/2014/main" id="{11F3BAEA-6FEA-429B-851E-3250A37A69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6867" y="441668"/>
            <a:ext cx="4230265" cy="23742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8229600" cy="1143008"/>
          </a:xfrm>
        </p:spPr>
        <p:txBody>
          <a:bodyPr>
            <a:normAutofit/>
          </a:bodyPr>
          <a:lstStyle/>
          <a:p>
            <a:pPr algn="ctr"/>
            <a:r>
              <a:rPr lang="ru-RU" sz="4400" dirty="0">
                <a:latin typeface="Cambria" pitchFamily="18" charset="0"/>
              </a:rPr>
              <a:t>ЛЕБЕДЬ</a:t>
            </a:r>
          </a:p>
        </p:txBody>
      </p:sp>
      <p:pic>
        <p:nvPicPr>
          <p:cNvPr id="9218" name="Picture 2" descr="C:\Users\Алла\Desktop\Птицы\d1ba945dddea.jpg"/>
          <p:cNvPicPr>
            <a:picLocks noGrp="1" noChangeAspect="1" noChangeArrowheads="1"/>
          </p:cNvPicPr>
          <p:nvPr>
            <p:ph sz="half" idx="1"/>
          </p:nvPr>
        </p:nvPicPr>
        <p:blipFill>
          <a:blip r:embed="rId2" cstate="print"/>
          <a:srcRect/>
          <a:stretch>
            <a:fillRect/>
          </a:stretch>
        </p:blipFill>
        <p:spPr bwMode="auto">
          <a:xfrm>
            <a:off x="457200" y="1643050"/>
            <a:ext cx="5829312" cy="4572032"/>
          </a:xfrm>
          <a:prstGeom prst="rect">
            <a:avLst/>
          </a:prstGeom>
          <a:noFill/>
        </p:spPr>
      </p:pic>
      <p:sp>
        <p:nvSpPr>
          <p:cNvPr id="4" name="Содержимое 3"/>
          <p:cNvSpPr>
            <a:spLocks noGrp="1"/>
          </p:cNvSpPr>
          <p:nvPr>
            <p:ph sz="half" idx="2"/>
          </p:nvPr>
        </p:nvSpPr>
        <p:spPr>
          <a:xfrm>
            <a:off x="6643702" y="1500174"/>
            <a:ext cx="2043098" cy="4854751"/>
          </a:xfrm>
        </p:spPr>
        <p:txBody>
          <a:bodyPr>
            <a:normAutofit/>
          </a:bodyPr>
          <a:lstStyle/>
          <a:p>
            <a:r>
              <a:rPr lang="ru-RU" sz="1800" dirty="0">
                <a:solidFill>
                  <a:schemeClr val="accent5">
                    <a:lumMod val="50000"/>
                  </a:schemeClr>
                </a:solidFill>
                <a:latin typeface="Cambria" pitchFamily="18" charset="0"/>
              </a:rPr>
              <a:t>Самая крупная водная птица. Оперение бывает белое, серое и черное. Длинная шея, позволяющая в более глубоких водах обыскивать дно в поисках пищи.</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28"/>
            <a:ext cx="8229600" cy="1071570"/>
          </a:xfrm>
        </p:spPr>
        <p:txBody>
          <a:bodyPr>
            <a:normAutofit/>
          </a:bodyPr>
          <a:lstStyle/>
          <a:p>
            <a:pPr algn="ctr"/>
            <a:r>
              <a:rPr lang="ru-RU" sz="4400" dirty="0">
                <a:latin typeface="Cambria" pitchFamily="18" charset="0"/>
              </a:rPr>
              <a:t>СКВОРЕЦ</a:t>
            </a:r>
          </a:p>
        </p:txBody>
      </p:sp>
      <p:pic>
        <p:nvPicPr>
          <p:cNvPr id="10242" name="Picture 2" descr="C:\Users\Алла\Desktop\Птицы\Starling_001.jpg"/>
          <p:cNvPicPr>
            <a:picLocks noGrp="1" noChangeAspect="1" noChangeArrowheads="1"/>
          </p:cNvPicPr>
          <p:nvPr>
            <p:ph sz="half" idx="1"/>
          </p:nvPr>
        </p:nvPicPr>
        <p:blipFill>
          <a:blip r:embed="rId2" cstate="print"/>
          <a:srcRect/>
          <a:stretch>
            <a:fillRect/>
          </a:stretch>
        </p:blipFill>
        <p:spPr bwMode="auto">
          <a:xfrm>
            <a:off x="457200" y="1785926"/>
            <a:ext cx="5829312" cy="4500594"/>
          </a:xfrm>
          <a:prstGeom prst="rect">
            <a:avLst/>
          </a:prstGeom>
          <a:noFill/>
        </p:spPr>
      </p:pic>
      <p:sp>
        <p:nvSpPr>
          <p:cNvPr id="4" name="Содержимое 3"/>
          <p:cNvSpPr>
            <a:spLocks noGrp="1"/>
          </p:cNvSpPr>
          <p:nvPr>
            <p:ph sz="half" idx="2"/>
          </p:nvPr>
        </p:nvSpPr>
        <p:spPr>
          <a:xfrm>
            <a:off x="6643702" y="1571612"/>
            <a:ext cx="2043098" cy="4783313"/>
          </a:xfrm>
        </p:spPr>
        <p:txBody>
          <a:bodyPr>
            <a:normAutofit/>
          </a:bodyPr>
          <a:lstStyle/>
          <a:p>
            <a:r>
              <a:rPr lang="ru-RU" sz="1800" dirty="0">
                <a:solidFill>
                  <a:schemeClr val="accent5">
                    <a:lumMod val="50000"/>
                  </a:schemeClr>
                </a:solidFill>
                <a:latin typeface="Cambria" pitchFamily="18" charset="0"/>
              </a:rPr>
              <a:t>Певчая птица. Черное оперение с металлическим блеском, иногда с фиолетовым, зеленоватым или синеватым оттенком. Зимой появляются на теле белые пятнышки. Способен подражать пению других птиц</a:t>
            </a:r>
            <a:r>
              <a:rPr lang="ru-RU" sz="1800" dirty="0">
                <a:latin typeface="Cambria" pitchFamily="18" charset="0"/>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8229600" cy="1071570"/>
          </a:xfrm>
        </p:spPr>
        <p:txBody>
          <a:bodyPr>
            <a:normAutofit/>
          </a:bodyPr>
          <a:lstStyle/>
          <a:p>
            <a:pPr algn="ctr"/>
            <a:r>
              <a:rPr lang="ru-RU" sz="4400" dirty="0">
                <a:latin typeface="Cambria" pitchFamily="18" charset="0"/>
              </a:rPr>
              <a:t>СОЛОВЕЙ</a:t>
            </a:r>
          </a:p>
        </p:txBody>
      </p:sp>
      <p:pic>
        <p:nvPicPr>
          <p:cNvPr id="11267" name="Picture 3" descr="C:\Users\Алла\Desktop\Птицы\101899417_4437240_57.jpg"/>
          <p:cNvPicPr>
            <a:picLocks noGrp="1" noChangeAspect="1" noChangeArrowheads="1"/>
          </p:cNvPicPr>
          <p:nvPr>
            <p:ph sz="half" idx="1"/>
          </p:nvPr>
        </p:nvPicPr>
        <p:blipFill>
          <a:blip r:embed="rId2" cstate="print"/>
          <a:srcRect/>
          <a:stretch>
            <a:fillRect/>
          </a:stretch>
        </p:blipFill>
        <p:spPr bwMode="auto">
          <a:xfrm>
            <a:off x="500034" y="1714488"/>
            <a:ext cx="5929354" cy="4643470"/>
          </a:xfrm>
          <a:prstGeom prst="rect">
            <a:avLst/>
          </a:prstGeom>
          <a:noFill/>
        </p:spPr>
      </p:pic>
      <p:sp>
        <p:nvSpPr>
          <p:cNvPr id="4" name="Содержимое 3"/>
          <p:cNvSpPr>
            <a:spLocks noGrp="1"/>
          </p:cNvSpPr>
          <p:nvPr>
            <p:ph sz="half" idx="2"/>
          </p:nvPr>
        </p:nvSpPr>
        <p:spPr>
          <a:xfrm>
            <a:off x="6643702" y="1643050"/>
            <a:ext cx="2357454" cy="4711875"/>
          </a:xfrm>
        </p:spPr>
        <p:txBody>
          <a:bodyPr>
            <a:normAutofit/>
          </a:bodyPr>
          <a:lstStyle/>
          <a:p>
            <a:r>
              <a:rPr lang="ru-RU" sz="1800" dirty="0">
                <a:solidFill>
                  <a:schemeClr val="accent5">
                    <a:lumMod val="50000"/>
                  </a:schemeClr>
                </a:solidFill>
                <a:latin typeface="Cambria" pitchFamily="18" charset="0"/>
              </a:rPr>
              <a:t>Неприметная серая певчая птица. Зимует в Африке. Обитает в кустарниковых  зарослях, в долинах рек. Гнезда строит на земле или очень низко, в кустах. Яйца зеленоватые или голубоватые в крапинку.</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28"/>
            <a:ext cx="8229600" cy="1071570"/>
          </a:xfrm>
        </p:spPr>
        <p:txBody>
          <a:bodyPr>
            <a:normAutofit/>
          </a:bodyPr>
          <a:lstStyle/>
          <a:p>
            <a:pPr algn="ctr"/>
            <a:r>
              <a:rPr lang="ru-RU" sz="4400" dirty="0">
                <a:latin typeface="Cambria" pitchFamily="18" charset="0"/>
              </a:rPr>
              <a:t>ЦАПЛЯ</a:t>
            </a:r>
          </a:p>
        </p:txBody>
      </p:sp>
      <p:pic>
        <p:nvPicPr>
          <p:cNvPr id="12290" name="Picture 2" descr="C:\Users\Алла\Desktop\Птицы\532f7f0ea0b3.jpg"/>
          <p:cNvPicPr>
            <a:picLocks noGrp="1" noChangeAspect="1" noChangeArrowheads="1"/>
          </p:cNvPicPr>
          <p:nvPr>
            <p:ph sz="half" idx="1"/>
          </p:nvPr>
        </p:nvPicPr>
        <p:blipFill>
          <a:blip r:embed="rId2" cstate="print"/>
          <a:srcRect/>
          <a:stretch>
            <a:fillRect/>
          </a:stretch>
        </p:blipFill>
        <p:spPr bwMode="auto">
          <a:xfrm>
            <a:off x="571472" y="1643050"/>
            <a:ext cx="5857916" cy="4572032"/>
          </a:xfrm>
          <a:prstGeom prst="rect">
            <a:avLst/>
          </a:prstGeom>
          <a:noFill/>
        </p:spPr>
      </p:pic>
      <p:sp>
        <p:nvSpPr>
          <p:cNvPr id="4" name="Содержимое 3"/>
          <p:cNvSpPr>
            <a:spLocks noGrp="1"/>
          </p:cNvSpPr>
          <p:nvPr>
            <p:ph sz="half" idx="2"/>
          </p:nvPr>
        </p:nvSpPr>
        <p:spPr>
          <a:xfrm>
            <a:off x="6643702" y="1500174"/>
            <a:ext cx="2043098" cy="4854751"/>
          </a:xfrm>
        </p:spPr>
        <p:txBody>
          <a:bodyPr>
            <a:normAutofit lnSpcReduction="10000"/>
          </a:bodyPr>
          <a:lstStyle/>
          <a:p>
            <a:r>
              <a:rPr lang="ru-RU" sz="1800" dirty="0">
                <a:solidFill>
                  <a:schemeClr val="accent5">
                    <a:lumMod val="50000"/>
                  </a:schemeClr>
                </a:solidFill>
                <a:latin typeface="Cambria" pitchFamily="18" charset="0"/>
              </a:rPr>
              <a:t>Длинноногая, длинношеие птицы. Окрас перьев белого цвета. Имеет длинный мощный клюв черного цвета. На голове, шее или на спине имеется своеобразная грива из длинных перьев. Гнезда устраивают на деревьях. Питаются рыбой, червяками</a:t>
            </a:r>
            <a:r>
              <a:rPr lang="ru-RU" sz="1800" dirty="0">
                <a:latin typeface="Cambria" pitchFamily="18" charset="0"/>
              </a:rPr>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8229600" cy="1000132"/>
          </a:xfrm>
        </p:spPr>
        <p:txBody>
          <a:bodyPr>
            <a:normAutofit/>
          </a:bodyPr>
          <a:lstStyle/>
          <a:p>
            <a:pPr algn="ctr"/>
            <a:r>
              <a:rPr lang="ru-RU" sz="4400" dirty="0">
                <a:latin typeface="Cambria" pitchFamily="18" charset="0"/>
              </a:rPr>
              <a:t>АИСТ</a:t>
            </a:r>
          </a:p>
        </p:txBody>
      </p:sp>
      <p:pic>
        <p:nvPicPr>
          <p:cNvPr id="13314" name="Picture 2" descr="C:\Users\Алла\Desktop\Птицы\90989115_0_5f80d_f952ec30_XL.jpg"/>
          <p:cNvPicPr>
            <a:picLocks noGrp="1" noChangeAspect="1" noChangeArrowheads="1"/>
          </p:cNvPicPr>
          <p:nvPr>
            <p:ph sz="half" idx="1"/>
          </p:nvPr>
        </p:nvPicPr>
        <p:blipFill>
          <a:blip r:embed="rId2" cstate="print"/>
          <a:srcRect/>
          <a:stretch>
            <a:fillRect/>
          </a:stretch>
        </p:blipFill>
        <p:spPr bwMode="auto">
          <a:xfrm>
            <a:off x="457200" y="1643050"/>
            <a:ext cx="5972188" cy="4572032"/>
          </a:xfrm>
          <a:prstGeom prst="rect">
            <a:avLst/>
          </a:prstGeom>
          <a:noFill/>
        </p:spPr>
      </p:pic>
      <p:sp>
        <p:nvSpPr>
          <p:cNvPr id="4" name="Содержимое 3"/>
          <p:cNvSpPr>
            <a:spLocks noGrp="1"/>
          </p:cNvSpPr>
          <p:nvPr>
            <p:ph sz="half" idx="2"/>
          </p:nvPr>
        </p:nvSpPr>
        <p:spPr>
          <a:xfrm>
            <a:off x="6572264" y="1500174"/>
            <a:ext cx="2357454" cy="4854751"/>
          </a:xfrm>
        </p:spPr>
        <p:txBody>
          <a:bodyPr>
            <a:normAutofit/>
          </a:bodyPr>
          <a:lstStyle/>
          <a:p>
            <a:r>
              <a:rPr lang="ru-RU" sz="1800" dirty="0">
                <a:solidFill>
                  <a:schemeClr val="accent5">
                    <a:lumMod val="50000"/>
                  </a:schemeClr>
                </a:solidFill>
                <a:latin typeface="Cambria" pitchFamily="18" charset="0"/>
              </a:rPr>
              <a:t>Большая птица белого цвета с большим красным клювом, длинными ногами, большими крыльями.  Живет рядом с людьми, на крышах домов и других возвышенностях. Питается лягушками, змеями, крупными насекомыми, рыбами.</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571480"/>
            <a:ext cx="8229600" cy="1357322"/>
          </a:xfrm>
        </p:spPr>
        <p:txBody>
          <a:bodyPr>
            <a:normAutofit/>
          </a:bodyPr>
          <a:lstStyle/>
          <a:p>
            <a:pPr algn="ctr"/>
            <a:r>
              <a:rPr lang="ru-RU" sz="4400" dirty="0">
                <a:latin typeface="Cambria" pitchFamily="18" charset="0"/>
              </a:rPr>
              <a:t>КАК ЛЕТАЮТ ПТИЦЫ</a:t>
            </a:r>
            <a:br>
              <a:rPr lang="ru-RU" sz="4400" dirty="0">
                <a:latin typeface="Cambria" pitchFamily="18" charset="0"/>
              </a:rPr>
            </a:br>
            <a:endParaRPr lang="ru-RU" sz="4400" dirty="0">
              <a:latin typeface="Cambria" pitchFamily="18" charset="0"/>
            </a:endParaRPr>
          </a:p>
        </p:txBody>
      </p:sp>
      <p:pic>
        <p:nvPicPr>
          <p:cNvPr id="22531" name="Picture 3" descr="C:\Users\Алла\Desktop\Птицы\m-may-2d.png"/>
          <p:cNvPicPr>
            <a:picLocks noGrp="1" noChangeAspect="1" noChangeArrowheads="1"/>
          </p:cNvPicPr>
          <p:nvPr>
            <p:ph idx="1"/>
          </p:nvPr>
        </p:nvPicPr>
        <p:blipFill>
          <a:blip r:embed="rId2" cstate="print"/>
          <a:srcRect/>
          <a:stretch>
            <a:fillRect/>
          </a:stretch>
        </p:blipFill>
        <p:spPr bwMode="auto">
          <a:xfrm>
            <a:off x="500034" y="1571612"/>
            <a:ext cx="8215370" cy="500066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042"/>
            <a:ext cx="8229600" cy="1000132"/>
          </a:xfrm>
        </p:spPr>
        <p:txBody>
          <a:bodyPr>
            <a:normAutofit/>
          </a:bodyPr>
          <a:lstStyle/>
          <a:p>
            <a:pPr algn="ctr"/>
            <a:r>
              <a:rPr lang="ru-RU" sz="4400" dirty="0">
                <a:latin typeface="Cambria" pitchFamily="18" charset="0"/>
              </a:rPr>
              <a:t>КЛИН</a:t>
            </a:r>
          </a:p>
        </p:txBody>
      </p:sp>
      <p:pic>
        <p:nvPicPr>
          <p:cNvPr id="23554" name="Picture 2" descr="C:\Users\Алла\Desktop\Птицы\8724.jpg"/>
          <p:cNvPicPr>
            <a:picLocks noGrp="1" noChangeAspect="1" noChangeArrowheads="1"/>
          </p:cNvPicPr>
          <p:nvPr>
            <p:ph idx="1"/>
          </p:nvPr>
        </p:nvPicPr>
        <p:blipFill>
          <a:blip r:embed="rId2" cstate="print"/>
          <a:srcRect/>
          <a:stretch>
            <a:fillRect/>
          </a:stretch>
        </p:blipFill>
        <p:spPr bwMode="auto">
          <a:xfrm>
            <a:off x="571472" y="1714488"/>
            <a:ext cx="8001056" cy="4714908"/>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Алла\Desktop\Птицы\birds_in-_flight.jpeg"/>
          <p:cNvPicPr>
            <a:picLocks noChangeAspect="1" noChangeArrowheads="1"/>
          </p:cNvPicPr>
          <p:nvPr/>
        </p:nvPicPr>
        <p:blipFill>
          <a:blip r:embed="rId2" cstate="print"/>
          <a:srcRect/>
          <a:stretch>
            <a:fillRect/>
          </a:stretch>
        </p:blipFill>
        <p:spPr bwMode="auto">
          <a:xfrm>
            <a:off x="571472" y="1357298"/>
            <a:ext cx="8001056" cy="4929221"/>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8229600" cy="1143008"/>
          </a:xfrm>
        </p:spPr>
        <p:txBody>
          <a:bodyPr>
            <a:normAutofit/>
          </a:bodyPr>
          <a:lstStyle/>
          <a:p>
            <a:pPr algn="ctr"/>
            <a:r>
              <a:rPr lang="ru-RU" sz="4400" dirty="0">
                <a:latin typeface="Cambria" pitchFamily="18" charset="0"/>
              </a:rPr>
              <a:t>КОСЯК</a:t>
            </a:r>
          </a:p>
        </p:txBody>
      </p:sp>
      <p:pic>
        <p:nvPicPr>
          <p:cNvPr id="25602" name="Picture 2" descr="C:\Users\Алла\Desktop\Птицы\cc5319a0c1a0be650bd152f2ffb60.jpg"/>
          <p:cNvPicPr>
            <a:picLocks noGrp="1" noChangeAspect="1" noChangeArrowheads="1"/>
          </p:cNvPicPr>
          <p:nvPr>
            <p:ph idx="1"/>
          </p:nvPr>
        </p:nvPicPr>
        <p:blipFill>
          <a:blip r:embed="rId2" cstate="print"/>
          <a:srcRect/>
          <a:stretch>
            <a:fillRect/>
          </a:stretch>
        </p:blipFill>
        <p:spPr bwMode="auto">
          <a:xfrm>
            <a:off x="714348" y="1785926"/>
            <a:ext cx="7643866" cy="4572032"/>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Алла\Desktop\Птицы\74497.jpg"/>
          <p:cNvPicPr>
            <a:picLocks noChangeAspect="1" noChangeArrowheads="1"/>
          </p:cNvPicPr>
          <p:nvPr/>
        </p:nvPicPr>
        <p:blipFill>
          <a:blip r:embed="rId2" cstate="print"/>
          <a:srcRect/>
          <a:stretch>
            <a:fillRect/>
          </a:stretch>
        </p:blipFill>
        <p:spPr bwMode="auto">
          <a:xfrm>
            <a:off x="785786" y="1428736"/>
            <a:ext cx="7715304" cy="478634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8229600" cy="1071570"/>
          </a:xfrm>
        </p:spPr>
        <p:txBody>
          <a:bodyPr>
            <a:normAutofit/>
          </a:bodyPr>
          <a:lstStyle/>
          <a:p>
            <a:pPr algn="ctr"/>
            <a:r>
              <a:rPr lang="ru-RU" sz="4400" dirty="0">
                <a:latin typeface="Cambria" pitchFamily="18" charset="0"/>
              </a:rPr>
              <a:t>ПЕРЕЛЁТНЫЕ ПТИЦЫ</a:t>
            </a:r>
          </a:p>
        </p:txBody>
      </p:sp>
      <p:pic>
        <p:nvPicPr>
          <p:cNvPr id="2050" name="Picture 2" descr="C:\Users\Алла\Desktop\Птицы\1b19f02c5616.jpg"/>
          <p:cNvPicPr>
            <a:picLocks noGrp="1" noChangeAspect="1" noChangeArrowheads="1"/>
          </p:cNvPicPr>
          <p:nvPr>
            <p:ph idx="1"/>
          </p:nvPr>
        </p:nvPicPr>
        <p:blipFill>
          <a:blip r:embed="rId2" cstate="print"/>
          <a:srcRect/>
          <a:stretch>
            <a:fillRect/>
          </a:stretch>
        </p:blipFill>
        <p:spPr bwMode="auto">
          <a:xfrm>
            <a:off x="857224" y="1714489"/>
            <a:ext cx="7429552" cy="4500594"/>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8229600" cy="1214446"/>
          </a:xfrm>
        </p:spPr>
        <p:txBody>
          <a:bodyPr>
            <a:normAutofit/>
          </a:bodyPr>
          <a:lstStyle/>
          <a:p>
            <a:pPr algn="ctr"/>
            <a:r>
              <a:rPr lang="ru-RU" sz="4400" dirty="0">
                <a:latin typeface="Cambria" pitchFamily="18" charset="0"/>
              </a:rPr>
              <a:t>СТАЯ</a:t>
            </a:r>
          </a:p>
        </p:txBody>
      </p:sp>
      <p:pic>
        <p:nvPicPr>
          <p:cNvPr id="27650" name="Picture 2" descr="C:\Users\Алла\Desktop\Птицы\0_3c776_1ff3b0cb_XL.jpg"/>
          <p:cNvPicPr>
            <a:picLocks noGrp="1" noChangeAspect="1" noChangeArrowheads="1"/>
          </p:cNvPicPr>
          <p:nvPr>
            <p:ph idx="1"/>
          </p:nvPr>
        </p:nvPicPr>
        <p:blipFill>
          <a:blip r:embed="rId2" cstate="print"/>
          <a:srcRect/>
          <a:stretch>
            <a:fillRect/>
          </a:stretch>
        </p:blipFill>
        <p:spPr bwMode="auto">
          <a:xfrm>
            <a:off x="571473" y="1785927"/>
            <a:ext cx="8001056" cy="4538674"/>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Алла\Desktop\Птицы\2004-09-26-1920x1200.jpg"/>
          <p:cNvPicPr>
            <a:picLocks noChangeAspect="1" noChangeArrowheads="1"/>
          </p:cNvPicPr>
          <p:nvPr/>
        </p:nvPicPr>
        <p:blipFill>
          <a:blip r:embed="rId2" cstate="print"/>
          <a:srcRect/>
          <a:stretch>
            <a:fillRect/>
          </a:stretch>
        </p:blipFill>
        <p:spPr bwMode="auto">
          <a:xfrm>
            <a:off x="571472" y="1357298"/>
            <a:ext cx="8001056" cy="485778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857224" y="571480"/>
            <a:ext cx="7866182" cy="1200329"/>
          </a:xfrm>
          <a:prstGeom prst="rect">
            <a:avLst/>
          </a:prstGeom>
          <a:noFill/>
        </p:spPr>
        <p:txBody>
          <a:bodyPr wrap="square" lIns="91440" tIns="45720" rIns="91440" bIns="45720">
            <a:spAutoFit/>
          </a:bodyPr>
          <a:lstStyle/>
          <a:p>
            <a:pPr algn="ctr"/>
            <a:r>
              <a:rPr lang="ru-RU" sz="3600" b="1" cap="none" spc="0" dirty="0">
                <a:ln w="31550" cmpd="sng">
                  <a:solidFill>
                    <a:srgbClr val="7030A0"/>
                  </a:solidFill>
                  <a:prstDash val="solid"/>
                </a:ln>
                <a:solidFill>
                  <a:srgbClr val="C00000"/>
                </a:solidFill>
                <a:effectLst>
                  <a:outerShdw blurRad="50800" dist="40000" dir="5400000" algn="tl" rotWithShape="0">
                    <a:srgbClr val="000000">
                      <a:shade val="5000"/>
                      <a:satMod val="120000"/>
                      <a:alpha val="33000"/>
                    </a:srgbClr>
                  </a:outerShdw>
                </a:effectLst>
              </a:rPr>
              <a:t>Почему некоторые птицы улетают на юг</a:t>
            </a:r>
            <a:r>
              <a:rPr lang="en-US" sz="3600" b="1" cap="none" spc="0" dirty="0">
                <a:ln w="31550" cmpd="sng">
                  <a:solidFill>
                    <a:srgbClr val="7030A0"/>
                  </a:solidFill>
                  <a:prstDash val="solid"/>
                </a:ln>
                <a:solidFill>
                  <a:srgbClr val="C00000"/>
                </a:solidFill>
                <a:effectLst>
                  <a:outerShdw blurRad="50800" dist="40000" dir="5400000" algn="tl" rotWithShape="0">
                    <a:srgbClr val="000000">
                      <a:shade val="5000"/>
                      <a:satMod val="120000"/>
                      <a:alpha val="33000"/>
                    </a:srgbClr>
                  </a:outerShdw>
                </a:effectLst>
              </a:rPr>
              <a:t>?</a:t>
            </a:r>
            <a:endParaRPr lang="ru-RU" sz="3600" b="1" cap="none" spc="0" dirty="0">
              <a:ln w="31550" cmpd="sng">
                <a:solidFill>
                  <a:srgbClr val="7030A0"/>
                </a:solidFill>
                <a:prstDash val="solid"/>
              </a:ln>
              <a:solidFill>
                <a:srgbClr val="C00000"/>
              </a:solidFill>
              <a:effectLst>
                <a:outerShdw blurRad="50800" dist="40000" dir="5400000" algn="tl" rotWithShape="0">
                  <a:srgbClr val="000000">
                    <a:shade val="5000"/>
                    <a:satMod val="120000"/>
                    <a:alpha val="33000"/>
                  </a:srgbClr>
                </a:outerShdw>
              </a:effectLst>
            </a:endParaRPr>
          </a:p>
        </p:txBody>
      </p:sp>
      <p:sp>
        <p:nvSpPr>
          <p:cNvPr id="8" name="Содержимое 2"/>
          <p:cNvSpPr>
            <a:spLocks noGrp="1"/>
          </p:cNvSpPr>
          <p:nvPr>
            <p:ph idx="1"/>
          </p:nvPr>
        </p:nvSpPr>
        <p:spPr>
          <a:xfrm>
            <a:off x="357158" y="1928802"/>
            <a:ext cx="8429652" cy="3382955"/>
          </a:xfrm>
        </p:spPr>
        <p:txBody>
          <a:bodyPr>
            <a:normAutofit/>
          </a:bodyPr>
          <a:lstStyle/>
          <a:p>
            <a:pPr indent="342900">
              <a:buNone/>
            </a:pPr>
            <a:r>
              <a:rPr lang="ru-RU" sz="2000" b="1" dirty="0">
                <a:solidFill>
                  <a:srgbClr val="002060"/>
                </a:solidFill>
                <a:latin typeface="Times New Roman" pitchFamily="18" charset="0"/>
                <a:cs typeface="Times New Roman" pitchFamily="18" charset="0"/>
              </a:rPr>
              <a:t>Пернатые – чаще всего теплолюбивы, тело их отличается повышенной температурой (зачастую она превышает 40°С). Однако перья неплохо защищают их от стужи, вот почему жить в холодных условиях суровой зимы они, конечно, смогут. Но для этого нуждаются в большем количестве корма. А в заснеженное время года пропитание достать нелегко! Вот почему птицам приходится оставлять насиженные гнезда и лететь в далекие страны, богатые пищей</a:t>
            </a:r>
            <a:br>
              <a:rPr lang="ru-RU" sz="2000" b="1" dirty="0">
                <a:solidFill>
                  <a:srgbClr val="002060"/>
                </a:solidFill>
                <a:latin typeface="Times New Roman" pitchFamily="18" charset="0"/>
                <a:cs typeface="Times New Roman" pitchFamily="18" charset="0"/>
              </a:rPr>
            </a:br>
            <a:endParaRPr lang="ru-RU" sz="2000" b="1" dirty="0">
              <a:solidFill>
                <a:srgbClr val="002060"/>
              </a:solidFill>
              <a:latin typeface="Times New Roman" pitchFamily="18" charset="0"/>
              <a:cs typeface="Times New Roman" pitchFamily="18" charset="0"/>
            </a:endParaRPr>
          </a:p>
        </p:txBody>
      </p:sp>
      <p:pic>
        <p:nvPicPr>
          <p:cNvPr id="9" name="Picture 6" descr="http://img1.liveinternet.ru/images/attach/c/5/88/336/88336671_1331200752_0c.jpg"/>
          <p:cNvPicPr>
            <a:picLocks noChangeAspect="1" noChangeArrowheads="1"/>
          </p:cNvPicPr>
          <p:nvPr/>
        </p:nvPicPr>
        <p:blipFill>
          <a:blip r:embed="rId2" cstate="print"/>
          <a:srcRect/>
          <a:stretch>
            <a:fillRect/>
          </a:stretch>
        </p:blipFill>
        <p:spPr bwMode="auto">
          <a:xfrm>
            <a:off x="571472" y="4429132"/>
            <a:ext cx="2464611" cy="1643074"/>
          </a:xfrm>
          <a:prstGeom prst="rect">
            <a:avLst/>
          </a:prstGeom>
          <a:ln>
            <a:noFill/>
          </a:ln>
          <a:effectLst>
            <a:outerShdw blurRad="292100" dist="139700" dir="2700000" algn="tl" rotWithShape="0">
              <a:srgbClr val="333333">
                <a:alpha val="65000"/>
              </a:srgbClr>
            </a:outerShdw>
          </a:effectLst>
        </p:spPr>
      </p:pic>
      <p:pic>
        <p:nvPicPr>
          <p:cNvPr id="10" name="Picture 2" descr="https://im0-tub-ru.yandex.net/i?id=5a2ec8c124d514141dd11a96fb9bd8af-l&amp;n=13"/>
          <p:cNvPicPr>
            <a:picLocks noChangeAspect="1" noChangeArrowheads="1"/>
          </p:cNvPicPr>
          <p:nvPr/>
        </p:nvPicPr>
        <p:blipFill>
          <a:blip r:embed="rId3" cstate="print"/>
          <a:srcRect/>
          <a:stretch>
            <a:fillRect/>
          </a:stretch>
        </p:blipFill>
        <p:spPr bwMode="auto">
          <a:xfrm>
            <a:off x="3500430" y="4857760"/>
            <a:ext cx="2357454" cy="1811092"/>
          </a:xfrm>
          <a:prstGeom prst="rect">
            <a:avLst/>
          </a:prstGeom>
          <a:ln>
            <a:noFill/>
          </a:ln>
          <a:effectLst>
            <a:outerShdw blurRad="292100" dist="139700" dir="2700000" algn="tl" rotWithShape="0">
              <a:srgbClr val="333333">
                <a:alpha val="65000"/>
              </a:srgbClr>
            </a:outerShdw>
          </a:effectLst>
        </p:spPr>
      </p:pic>
      <p:pic>
        <p:nvPicPr>
          <p:cNvPr id="11" name="Picture 4" descr="https://i.artfile.me/wallpaper/14-08-2017/2048x1609/zhivotnye-pticy-ptichka-1209662.jpg"/>
          <p:cNvPicPr>
            <a:picLocks noChangeAspect="1" noChangeArrowheads="1"/>
          </p:cNvPicPr>
          <p:nvPr/>
        </p:nvPicPr>
        <p:blipFill>
          <a:blip r:embed="rId4" cstate="print"/>
          <a:srcRect/>
          <a:stretch>
            <a:fillRect/>
          </a:stretch>
        </p:blipFill>
        <p:spPr bwMode="auto">
          <a:xfrm>
            <a:off x="6429388" y="4357694"/>
            <a:ext cx="2273230" cy="178595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8229600" cy="785818"/>
          </a:xfrm>
        </p:spPr>
        <p:txBody>
          <a:bodyPr>
            <a:normAutofit/>
          </a:bodyPr>
          <a:lstStyle/>
          <a:p>
            <a:pPr algn="ctr"/>
            <a:r>
              <a:rPr lang="ru-RU" sz="4400" dirty="0">
                <a:latin typeface="Cambria" pitchFamily="18" charset="0"/>
              </a:rPr>
              <a:t>ЖАВОРОНОК</a:t>
            </a:r>
          </a:p>
        </p:txBody>
      </p:sp>
      <p:pic>
        <p:nvPicPr>
          <p:cNvPr id="3075" name="Picture 3" descr="C:\Users\Алла\Desktop\Птицы\Zhavoronok-150312.jpg"/>
          <p:cNvPicPr>
            <a:picLocks noGrp="1" noChangeAspect="1" noChangeArrowheads="1"/>
          </p:cNvPicPr>
          <p:nvPr>
            <p:ph sz="half" idx="1"/>
          </p:nvPr>
        </p:nvPicPr>
        <p:blipFill>
          <a:blip r:embed="rId2" cstate="print"/>
          <a:srcRect/>
          <a:stretch>
            <a:fillRect/>
          </a:stretch>
        </p:blipFill>
        <p:spPr bwMode="auto">
          <a:xfrm>
            <a:off x="457200" y="1428736"/>
            <a:ext cx="6186502" cy="4857784"/>
          </a:xfrm>
          <a:prstGeom prst="rect">
            <a:avLst/>
          </a:prstGeom>
          <a:noFill/>
        </p:spPr>
      </p:pic>
      <p:sp>
        <p:nvSpPr>
          <p:cNvPr id="4" name="Содержимое 3"/>
          <p:cNvSpPr>
            <a:spLocks noGrp="1"/>
          </p:cNvSpPr>
          <p:nvPr>
            <p:ph sz="half" idx="2"/>
          </p:nvPr>
        </p:nvSpPr>
        <p:spPr>
          <a:xfrm>
            <a:off x="6643702" y="1500174"/>
            <a:ext cx="2286016" cy="4934906"/>
          </a:xfrm>
        </p:spPr>
        <p:txBody>
          <a:bodyPr>
            <a:normAutofit/>
          </a:bodyPr>
          <a:lstStyle/>
          <a:p>
            <a:r>
              <a:rPr lang="ru-RU" sz="1800" dirty="0">
                <a:solidFill>
                  <a:schemeClr val="accent5">
                    <a:lumMod val="50000"/>
                  </a:schemeClr>
                </a:solidFill>
                <a:latin typeface="Cambria" pitchFamily="18" charset="0"/>
              </a:rPr>
              <a:t>Маленькая птичка, живущие на земле. Окрашен неярко – коричневые с пестрыми крапинками перья помогают прятаться в траве. По земле они не прыгают, а бегают. На земле они также  и гнездятся, откладывая в гнездо пятнистые яйца. Едят семена растений и насекомых.</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8229600" cy="857256"/>
          </a:xfrm>
        </p:spPr>
        <p:txBody>
          <a:bodyPr>
            <a:normAutofit/>
          </a:bodyPr>
          <a:lstStyle/>
          <a:p>
            <a:pPr algn="ctr"/>
            <a:r>
              <a:rPr lang="ru-RU" sz="4400" dirty="0">
                <a:latin typeface="Cambria" pitchFamily="18" charset="0"/>
              </a:rPr>
              <a:t>УТКА</a:t>
            </a:r>
          </a:p>
        </p:txBody>
      </p:sp>
      <p:pic>
        <p:nvPicPr>
          <p:cNvPr id="4098" name="Picture 2" descr="C:\Users\Алла\Desktop\Птицы\1374040774-586.jpg"/>
          <p:cNvPicPr>
            <a:picLocks noGrp="1" noChangeAspect="1" noChangeArrowheads="1"/>
          </p:cNvPicPr>
          <p:nvPr>
            <p:ph sz="half" idx="1"/>
          </p:nvPr>
        </p:nvPicPr>
        <p:blipFill>
          <a:blip r:embed="rId2" cstate="print"/>
          <a:srcRect/>
          <a:stretch>
            <a:fillRect/>
          </a:stretch>
        </p:blipFill>
        <p:spPr bwMode="auto">
          <a:xfrm>
            <a:off x="457200" y="1500174"/>
            <a:ext cx="5972188" cy="4929222"/>
          </a:xfrm>
          <a:prstGeom prst="rect">
            <a:avLst/>
          </a:prstGeom>
          <a:noFill/>
        </p:spPr>
      </p:pic>
      <p:sp>
        <p:nvSpPr>
          <p:cNvPr id="4" name="Содержимое 3"/>
          <p:cNvSpPr>
            <a:spLocks noGrp="1"/>
          </p:cNvSpPr>
          <p:nvPr>
            <p:ph sz="half" idx="2"/>
          </p:nvPr>
        </p:nvSpPr>
        <p:spPr>
          <a:xfrm>
            <a:off x="6715140" y="1500174"/>
            <a:ext cx="1971660" cy="4854751"/>
          </a:xfrm>
        </p:spPr>
        <p:txBody>
          <a:bodyPr>
            <a:normAutofit lnSpcReduction="10000"/>
          </a:bodyPr>
          <a:lstStyle/>
          <a:p>
            <a:r>
              <a:rPr lang="ru-RU" sz="1800" dirty="0">
                <a:solidFill>
                  <a:schemeClr val="accent5">
                    <a:lumMod val="50000"/>
                  </a:schemeClr>
                </a:solidFill>
                <a:latin typeface="Cambria" pitchFamily="18" charset="0"/>
              </a:rPr>
              <a:t>Птица среднего размера с относительно короткой шеей. Окраска оперения бывает разная. Пальцы ног соединены плавательной перепонкой. Питаются семенами  и луковицами водных растений, насекомыми, моллюсков и мелких раков</a:t>
            </a:r>
            <a:r>
              <a:rPr lang="ru-RU" sz="1800" dirty="0">
                <a:latin typeface="Cambria" pitchFamily="18" charset="0"/>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8229600" cy="1000132"/>
          </a:xfrm>
        </p:spPr>
        <p:txBody>
          <a:bodyPr>
            <a:normAutofit/>
          </a:bodyPr>
          <a:lstStyle/>
          <a:p>
            <a:pPr algn="ctr"/>
            <a:r>
              <a:rPr lang="ru-RU" sz="4400" dirty="0">
                <a:latin typeface="Cambria" pitchFamily="18" charset="0"/>
              </a:rPr>
              <a:t>ГРАЧ</a:t>
            </a:r>
          </a:p>
        </p:txBody>
      </p:sp>
      <p:pic>
        <p:nvPicPr>
          <p:cNvPr id="5122" name="Picture 2" descr="C:\Users\Алла\Desktop\Птицы\324.jpeg"/>
          <p:cNvPicPr>
            <a:picLocks noGrp="1" noChangeAspect="1" noChangeArrowheads="1"/>
          </p:cNvPicPr>
          <p:nvPr>
            <p:ph sz="half" idx="1"/>
          </p:nvPr>
        </p:nvPicPr>
        <p:blipFill>
          <a:blip r:embed="rId2" cstate="print"/>
          <a:srcRect/>
          <a:stretch>
            <a:fillRect/>
          </a:stretch>
        </p:blipFill>
        <p:spPr bwMode="auto">
          <a:xfrm>
            <a:off x="571472" y="1714488"/>
            <a:ext cx="5857916" cy="4572032"/>
          </a:xfrm>
          <a:prstGeom prst="rect">
            <a:avLst/>
          </a:prstGeom>
          <a:noFill/>
        </p:spPr>
      </p:pic>
      <p:sp>
        <p:nvSpPr>
          <p:cNvPr id="4" name="Содержимое 3"/>
          <p:cNvSpPr>
            <a:spLocks noGrp="1"/>
          </p:cNvSpPr>
          <p:nvPr>
            <p:ph sz="half" idx="2"/>
          </p:nvPr>
        </p:nvSpPr>
        <p:spPr>
          <a:xfrm>
            <a:off x="6572264" y="1571612"/>
            <a:ext cx="2286016" cy="4783313"/>
          </a:xfrm>
        </p:spPr>
        <p:txBody>
          <a:bodyPr>
            <a:normAutofit/>
          </a:bodyPr>
          <a:lstStyle/>
          <a:p>
            <a:r>
              <a:rPr lang="ru-RU" sz="1800" dirty="0">
                <a:solidFill>
                  <a:schemeClr val="accent5">
                    <a:lumMod val="50000"/>
                  </a:schemeClr>
                </a:solidFill>
                <a:latin typeface="Cambria" pitchFamily="18" charset="0"/>
              </a:rPr>
              <a:t>Первая перелетная птица, извещает нас о наступлении весны. Перья черные, с фиолетовым отливом. Гнездятся колониями в садах, на деревьях, около жилища людей. Питаются червяками и личинками насекомых</a:t>
            </a:r>
            <a:r>
              <a:rPr lang="ru-RU" sz="1800" dirty="0">
                <a:latin typeface="Cambria" pitchFamily="18" charset="0"/>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8229600" cy="857256"/>
          </a:xfrm>
        </p:spPr>
        <p:txBody>
          <a:bodyPr>
            <a:normAutofit/>
          </a:bodyPr>
          <a:lstStyle/>
          <a:p>
            <a:pPr algn="ctr"/>
            <a:r>
              <a:rPr lang="ru-RU" sz="4400" dirty="0">
                <a:latin typeface="Cambria" pitchFamily="18" charset="0"/>
              </a:rPr>
              <a:t>ЖУРАВЛЬ</a:t>
            </a:r>
          </a:p>
        </p:txBody>
      </p:sp>
      <p:pic>
        <p:nvPicPr>
          <p:cNvPr id="6146" name="Picture 2" descr="C:\Users\Алла\Desktop\Птицы\0_7b47b_1ca8dd69_XL.jpg"/>
          <p:cNvPicPr>
            <a:picLocks noGrp="1" noChangeAspect="1" noChangeArrowheads="1"/>
          </p:cNvPicPr>
          <p:nvPr>
            <p:ph sz="half" idx="1"/>
          </p:nvPr>
        </p:nvPicPr>
        <p:blipFill>
          <a:blip r:embed="rId2" cstate="print"/>
          <a:srcRect/>
          <a:stretch>
            <a:fillRect/>
          </a:stretch>
        </p:blipFill>
        <p:spPr bwMode="auto">
          <a:xfrm>
            <a:off x="428596" y="1500174"/>
            <a:ext cx="5929354" cy="4929222"/>
          </a:xfrm>
          <a:prstGeom prst="rect">
            <a:avLst/>
          </a:prstGeom>
          <a:noFill/>
        </p:spPr>
      </p:pic>
      <p:sp>
        <p:nvSpPr>
          <p:cNvPr id="4" name="Содержимое 3"/>
          <p:cNvSpPr>
            <a:spLocks noGrp="1"/>
          </p:cNvSpPr>
          <p:nvPr>
            <p:ph sz="half" idx="2"/>
          </p:nvPr>
        </p:nvSpPr>
        <p:spPr>
          <a:xfrm>
            <a:off x="6643702" y="1500174"/>
            <a:ext cx="2043098" cy="4854751"/>
          </a:xfrm>
        </p:spPr>
        <p:txBody>
          <a:bodyPr>
            <a:normAutofit lnSpcReduction="10000"/>
          </a:bodyPr>
          <a:lstStyle/>
          <a:p>
            <a:r>
              <a:rPr lang="ru-RU" sz="1800" dirty="0">
                <a:solidFill>
                  <a:schemeClr val="accent5">
                    <a:lumMod val="50000"/>
                  </a:schemeClr>
                </a:solidFill>
                <a:latin typeface="Cambria" pitchFamily="18" charset="0"/>
              </a:rPr>
              <a:t>Крупные, длинноногие и длинношеие птицы. Оперение серого цвета, большие широкие крылья. Прилетая с юга, извещают о своем возвращении курлыканьем. Гнездо строят на болоте среди камыша и осоки. Едят червяков, жучков, лягушек.</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8229600" cy="928694"/>
          </a:xfrm>
        </p:spPr>
        <p:txBody>
          <a:bodyPr>
            <a:normAutofit/>
          </a:bodyPr>
          <a:lstStyle/>
          <a:p>
            <a:pPr algn="ctr"/>
            <a:r>
              <a:rPr lang="ru-RU" sz="4400" dirty="0">
                <a:latin typeface="Cambria" pitchFamily="18" charset="0"/>
              </a:rPr>
              <a:t>КУКУШКА</a:t>
            </a:r>
          </a:p>
        </p:txBody>
      </p:sp>
      <p:pic>
        <p:nvPicPr>
          <p:cNvPr id="7171" name="Picture 3" descr="C:\Users\Алла\Desktop\Птицы\103382418_1374898402_Turdus_pilaris_ryabinnik_2.jpg"/>
          <p:cNvPicPr>
            <a:picLocks noGrp="1" noChangeAspect="1" noChangeArrowheads="1"/>
          </p:cNvPicPr>
          <p:nvPr>
            <p:ph sz="half" idx="1"/>
          </p:nvPr>
        </p:nvPicPr>
        <p:blipFill>
          <a:blip r:embed="rId2" cstate="print"/>
          <a:srcRect/>
          <a:stretch>
            <a:fillRect/>
          </a:stretch>
        </p:blipFill>
        <p:spPr bwMode="auto">
          <a:xfrm>
            <a:off x="428596" y="1643050"/>
            <a:ext cx="6000792" cy="4643470"/>
          </a:xfrm>
          <a:prstGeom prst="rect">
            <a:avLst/>
          </a:prstGeom>
          <a:noFill/>
        </p:spPr>
      </p:pic>
      <p:sp>
        <p:nvSpPr>
          <p:cNvPr id="4" name="Содержимое 3"/>
          <p:cNvSpPr>
            <a:spLocks noGrp="1"/>
          </p:cNvSpPr>
          <p:nvPr>
            <p:ph sz="half" idx="2"/>
          </p:nvPr>
        </p:nvSpPr>
        <p:spPr>
          <a:xfrm>
            <a:off x="6429388" y="1428736"/>
            <a:ext cx="2257412" cy="4926189"/>
          </a:xfrm>
        </p:spPr>
        <p:txBody>
          <a:bodyPr>
            <a:normAutofit/>
          </a:bodyPr>
          <a:lstStyle/>
          <a:p>
            <a:r>
              <a:rPr lang="ru-RU" sz="1800" dirty="0">
                <a:solidFill>
                  <a:schemeClr val="accent5">
                    <a:lumMod val="50000"/>
                  </a:schemeClr>
                </a:solidFill>
                <a:latin typeface="Cambria" pitchFamily="18" charset="0"/>
              </a:rPr>
              <a:t>Тонкое туловище, длинный хвост и сильные лапки. Она является гнездовым паразитом. Откладывает свои яйца в гнезда других птиц.</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1143008"/>
          </a:xfrm>
        </p:spPr>
        <p:txBody>
          <a:bodyPr>
            <a:normAutofit/>
          </a:bodyPr>
          <a:lstStyle/>
          <a:p>
            <a:pPr algn="ctr"/>
            <a:r>
              <a:rPr lang="ru-RU" sz="4400" dirty="0">
                <a:latin typeface="Cambria" pitchFamily="18" charset="0"/>
              </a:rPr>
              <a:t>ЛАСТОЧКА</a:t>
            </a:r>
          </a:p>
        </p:txBody>
      </p:sp>
      <p:pic>
        <p:nvPicPr>
          <p:cNvPr id="8194" name="Picture 2" descr="C:\Users\Алла\Desktop\Птицы\Barn_Swallow_800.jpg"/>
          <p:cNvPicPr>
            <a:picLocks noGrp="1" noChangeAspect="1" noChangeArrowheads="1"/>
          </p:cNvPicPr>
          <p:nvPr>
            <p:ph sz="half" idx="1"/>
          </p:nvPr>
        </p:nvPicPr>
        <p:blipFill>
          <a:blip r:embed="rId2" cstate="print"/>
          <a:srcRect/>
          <a:stretch>
            <a:fillRect/>
          </a:stretch>
        </p:blipFill>
        <p:spPr bwMode="auto">
          <a:xfrm>
            <a:off x="457200" y="1714488"/>
            <a:ext cx="5900750" cy="4572032"/>
          </a:xfrm>
          <a:prstGeom prst="rect">
            <a:avLst/>
          </a:prstGeom>
          <a:noFill/>
        </p:spPr>
      </p:pic>
      <p:sp>
        <p:nvSpPr>
          <p:cNvPr id="4" name="Содержимое 3"/>
          <p:cNvSpPr>
            <a:spLocks noGrp="1"/>
          </p:cNvSpPr>
          <p:nvPr>
            <p:ph sz="half" idx="2"/>
          </p:nvPr>
        </p:nvSpPr>
        <p:spPr>
          <a:xfrm>
            <a:off x="6500826" y="1500174"/>
            <a:ext cx="2357454" cy="4854751"/>
          </a:xfrm>
        </p:spPr>
        <p:txBody>
          <a:bodyPr>
            <a:normAutofit/>
          </a:bodyPr>
          <a:lstStyle/>
          <a:p>
            <a:r>
              <a:rPr lang="ru-RU" sz="1800" dirty="0">
                <a:solidFill>
                  <a:schemeClr val="accent5">
                    <a:lumMod val="50000"/>
                  </a:schemeClr>
                </a:solidFill>
                <a:latin typeface="Cambria" pitchFamily="18" charset="0"/>
              </a:rPr>
              <a:t>Одна из самых быстрых птиц. Форма их тела идеальна для полета, крылья стрелообразные,  а хвост вилочкой. Лапки слабые, поэтому никогда не ходят по земле. Они все время в полете.  Пьют на лету. Строят гнезда из комочков глины, соединяя их слюной</a:t>
            </a:r>
            <a:r>
              <a:rPr lang="ru-RU" sz="1800" dirty="0">
                <a:latin typeface="Cambria" pitchFamily="18" charset="0"/>
              </a:rPr>
              <a:t>.</a:t>
            </a:r>
          </a:p>
        </p:txBody>
      </p:sp>
    </p:spTree>
  </p:cSld>
  <p:clrMapOvr>
    <a:masterClrMapping/>
  </p:clrMapOvr>
</p:sld>
</file>

<file path=ppt/theme/theme1.xml><?xml version="1.0" encoding="utf-8"?>
<a:theme xmlns:a="http://schemas.openxmlformats.org/drawingml/2006/main" name="Базис">
  <a:themeElements>
    <a:clrScheme name="Базис">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Базис">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Базис">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Базис</Template>
  <TotalTime>275</TotalTime>
  <Words>528</Words>
  <Application>Microsoft Office PowerPoint</Application>
  <PresentationFormat>Экран (4:3)</PresentationFormat>
  <Paragraphs>34</Paragraphs>
  <Slides>21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21</vt:i4>
      </vt:variant>
    </vt:vector>
  </HeadingPairs>
  <TitlesOfParts>
    <vt:vector size="26" baseType="lpstr">
      <vt:lpstr>Arial</vt:lpstr>
      <vt:lpstr>Cambria</vt:lpstr>
      <vt:lpstr>Corbel</vt:lpstr>
      <vt:lpstr>Times New Roman</vt:lpstr>
      <vt:lpstr>Базис</vt:lpstr>
      <vt:lpstr>Презентация PowerPoint</vt:lpstr>
      <vt:lpstr>ПЕРЕЛЁТНЫЕ ПТИЦЫ</vt:lpstr>
      <vt:lpstr>Презентация PowerPoint</vt:lpstr>
      <vt:lpstr>ЖАВОРОНОК</vt:lpstr>
      <vt:lpstr>УТКА</vt:lpstr>
      <vt:lpstr>ГРАЧ</vt:lpstr>
      <vt:lpstr>ЖУРАВЛЬ</vt:lpstr>
      <vt:lpstr>КУКУШКА</vt:lpstr>
      <vt:lpstr>ЛАСТОЧКА</vt:lpstr>
      <vt:lpstr>ЛЕБЕДЬ</vt:lpstr>
      <vt:lpstr>СКВОРЕЦ</vt:lpstr>
      <vt:lpstr>СОЛОВЕЙ</vt:lpstr>
      <vt:lpstr>ЦАПЛЯ</vt:lpstr>
      <vt:lpstr>АИСТ</vt:lpstr>
      <vt:lpstr>КАК ЛЕТАЮТ ПТИЦЫ </vt:lpstr>
      <vt:lpstr>КЛИН</vt:lpstr>
      <vt:lpstr>Презентация PowerPoint</vt:lpstr>
      <vt:lpstr>КОСЯК</vt:lpstr>
      <vt:lpstr>Презентация PowerPoint</vt:lpstr>
      <vt:lpstr>СТАЯ</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ГБОУ СОШ №364 г. Москвы (дошкольное отделение №1205)</dc:title>
  <dc:creator>Алла</dc:creator>
  <cp:lastModifiedBy>Светлана Ячник</cp:lastModifiedBy>
  <cp:revision>13</cp:revision>
  <dcterms:created xsi:type="dcterms:W3CDTF">2014-11-09T13:55:03Z</dcterms:created>
  <dcterms:modified xsi:type="dcterms:W3CDTF">2020-11-15T13:31:32Z</dcterms:modified>
</cp:coreProperties>
</file>