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6"/>
  </p:notesMasterIdLst>
  <p:sldIdLst>
    <p:sldId id="257" r:id="rId2"/>
    <p:sldId id="266" r:id="rId3"/>
    <p:sldId id="258" r:id="rId4"/>
    <p:sldId id="274" r:id="rId5"/>
    <p:sldId id="268" r:id="rId6"/>
    <p:sldId id="269" r:id="rId7"/>
    <p:sldId id="270" r:id="rId8"/>
    <p:sldId id="271" r:id="rId9"/>
    <p:sldId id="272" r:id="rId10"/>
    <p:sldId id="273" r:id="rId11"/>
    <p:sldId id="277" r:id="rId12"/>
    <p:sldId id="278" r:id="rId13"/>
    <p:sldId id="279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291" autoAdjust="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outlineViewPr>
    <p:cViewPr>
      <p:scale>
        <a:sx n="33" d="100"/>
        <a:sy n="33" d="100"/>
      </p:scale>
      <p:origin x="0" y="-12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B2693-CB77-4A32-97FE-A2EA5B68894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D1E94-66BD-4C99-9B6C-612ADA4CD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871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D1E94-66BD-4C99-9B6C-612ADA4CD53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984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D1E94-66BD-4C99-9B6C-612ADA4CD53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364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D1E94-66BD-4C99-9B6C-612ADA4CD53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352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E961E88C-E9C0-4E25-ADD5-76A72D0DF63E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CCF9B7D-3B1E-4D2B-9139-C0FA204B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269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E88C-E9C0-4E25-ADD5-76A72D0DF63E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9B7D-3B1E-4D2B-9139-C0FA204B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12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E88C-E9C0-4E25-ADD5-76A72D0DF63E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9B7D-3B1E-4D2B-9139-C0FA204B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11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E88C-E9C0-4E25-ADD5-76A72D0DF63E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9B7D-3B1E-4D2B-9139-C0FA204B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11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961E88C-E9C0-4E25-ADD5-76A72D0DF63E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CCF9B7D-3B1E-4D2B-9139-C0FA204B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069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E88C-E9C0-4E25-ADD5-76A72D0DF63E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9B7D-3B1E-4D2B-9139-C0FA204B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3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E88C-E9C0-4E25-ADD5-76A72D0DF63E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9B7D-3B1E-4D2B-9139-C0FA204B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9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E88C-E9C0-4E25-ADD5-76A72D0DF63E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9B7D-3B1E-4D2B-9139-C0FA204B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56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E88C-E9C0-4E25-ADD5-76A72D0DF63E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9B7D-3B1E-4D2B-9139-C0FA204B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97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E88C-E9C0-4E25-ADD5-76A72D0DF63E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CF9B7D-3B1E-4D2B-9139-C0FA204BA47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570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961E88C-E9C0-4E25-ADD5-76A72D0DF63E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CF9B7D-3B1E-4D2B-9139-C0FA204BA47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527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961E88C-E9C0-4E25-ADD5-76A72D0DF63E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CCF9B7D-3B1E-4D2B-9139-C0FA204BA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27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C57BE8-B87B-4F25-A1AB-3A7B1B682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4650" y="1751791"/>
            <a:ext cx="8643154" cy="1677209"/>
          </a:xfrm>
        </p:spPr>
        <p:txBody>
          <a:bodyPr>
            <a:norm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5400" b="1" i="1" cap="none" dirty="0">
                <a:solidFill>
                  <a:srgbClr val="800000"/>
                </a:solidFill>
                <a:latin typeface="Constantia" panose="02030602050306030303" pitchFamily="18" charset="0"/>
                <a:ea typeface="+mn-ea"/>
                <a:cs typeface="+mn-cs"/>
              </a:rPr>
              <a:t>ЭТИКЕТ ДЛЯ ДЕТЕЙ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EC67BC-5ED6-4A80-A1F9-BEF25E339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40" y="3242821"/>
            <a:ext cx="10635175" cy="1576303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>
                <a:solidFill>
                  <a:srgbClr val="0070C0"/>
                </a:solidFill>
                <a:latin typeface="Constantia" panose="02030602050306030303" pitchFamily="18" charset="0"/>
                <a:ea typeface="+mj-ea"/>
                <a:cs typeface="+mj-cs"/>
              </a:rPr>
              <a:t>Как вести себя за столом</a:t>
            </a:r>
          </a:p>
          <a:p>
            <a:pPr algn="ctr"/>
            <a:r>
              <a:rPr lang="ru-RU" sz="2000" b="1" i="1" dirty="0">
                <a:solidFill>
                  <a:srgbClr val="0070C0"/>
                </a:solidFill>
                <a:latin typeface="Constantia" panose="02030602050306030303" pitchFamily="18" charset="0"/>
                <a:ea typeface="+mj-ea"/>
                <a:cs typeface="+mj-cs"/>
              </a:rPr>
              <a:t>Презентация для детей подготовительной группы</a:t>
            </a:r>
          </a:p>
          <a:p>
            <a:pPr algn="ctr"/>
            <a:r>
              <a:rPr lang="ru-RU" sz="2000" b="1" i="1" dirty="0">
                <a:solidFill>
                  <a:srgbClr val="0070C0"/>
                </a:solidFill>
                <a:latin typeface="Constantia" panose="02030602050306030303" pitchFamily="18" charset="0"/>
                <a:ea typeface="+mj-ea"/>
                <a:cs typeface="+mj-cs"/>
              </a:rPr>
              <a:t>Воспитатели: </a:t>
            </a:r>
            <a:r>
              <a:rPr lang="ru-RU" sz="2000" b="1" i="1" dirty="0" err="1">
                <a:solidFill>
                  <a:srgbClr val="0070C0"/>
                </a:solidFill>
                <a:latin typeface="Constantia" panose="02030602050306030303" pitchFamily="18" charset="0"/>
                <a:ea typeface="+mj-ea"/>
                <a:cs typeface="+mj-cs"/>
              </a:rPr>
              <a:t>Крутенок</a:t>
            </a:r>
            <a:r>
              <a:rPr lang="ru-RU" sz="2000" b="1" i="1" dirty="0">
                <a:solidFill>
                  <a:srgbClr val="0070C0"/>
                </a:solidFill>
                <a:latin typeface="Constantia" panose="02030602050306030303" pitchFamily="18" charset="0"/>
                <a:ea typeface="+mj-ea"/>
                <a:cs typeface="+mj-cs"/>
              </a:rPr>
              <a:t> Д.А., Ячник С.А.</a:t>
            </a:r>
            <a:endParaRPr lang="ru-RU" sz="2000" i="1" dirty="0">
              <a:solidFill>
                <a:srgbClr val="0070C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63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88A8703-A239-4F12-9E6E-5E30F8CA8F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87" t="67348" r="2962" b="5439"/>
          <a:stretch/>
        </p:blipFill>
        <p:spPr>
          <a:xfrm>
            <a:off x="3522696" y="773725"/>
            <a:ext cx="5146608" cy="4614201"/>
          </a:xfrm>
          <a:prstGeom prst="rect">
            <a:avLst/>
          </a:prstGeom>
          <a:ln w="38100">
            <a:solidFill>
              <a:srgbClr val="800000"/>
            </a:solidFill>
          </a:ln>
        </p:spPr>
      </p:pic>
    </p:spTree>
    <p:extLst>
      <p:ext uri="{BB962C8B-B14F-4D97-AF65-F5344CB8AC3E}">
        <p14:creationId xmlns:p14="http://schemas.microsoft.com/office/powerpoint/2010/main" val="1862929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EF8003-5392-4AE0-8595-F66F64584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888" y="1001811"/>
            <a:ext cx="10210792" cy="1049235"/>
          </a:xfrm>
        </p:spPr>
        <p:txBody>
          <a:bodyPr>
            <a:noAutofit/>
          </a:bodyPr>
          <a:lstStyle/>
          <a:p>
            <a:r>
              <a:rPr lang="ru-RU" sz="5400" i="1" dirty="0">
                <a:solidFill>
                  <a:srgbClr val="800000"/>
                </a:solidFill>
                <a:latin typeface="Constantia" panose="02030602050306030303" pitchFamily="18" charset="0"/>
              </a:rPr>
              <a:t>Пословицы и поговорки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AB9F8B-8AD3-4504-B041-EA1F74448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472" y="2405576"/>
            <a:ext cx="7889623" cy="345061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3200" i="1" dirty="0">
                <a:solidFill>
                  <a:srgbClr val="800000"/>
                </a:solidFill>
                <a:latin typeface="Constantia" panose="02030602050306030303" pitchFamily="18" charset="0"/>
              </a:rPr>
              <a:t>Ешь пироги с грибами, а язык держи за зубами.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i="1" dirty="0">
                <a:solidFill>
                  <a:srgbClr val="800000"/>
                </a:solidFill>
                <a:latin typeface="Constantia" panose="02030602050306030303" pitchFamily="18" charset="0"/>
              </a:rPr>
              <a:t>Ешь побольше, а говори меньше.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i="1" dirty="0">
                <a:solidFill>
                  <a:srgbClr val="800000"/>
                </a:solidFill>
                <a:latin typeface="Constantia" panose="02030602050306030303" pitchFamily="18" charset="0"/>
              </a:rPr>
              <a:t>Ешь калачи, да поменьше лепечи.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i="1" dirty="0">
                <a:solidFill>
                  <a:srgbClr val="800000"/>
                </a:solidFill>
                <a:latin typeface="Constantia" panose="02030602050306030303" pitchFamily="18" charset="0"/>
              </a:rPr>
              <a:t>Когда я ем, я глух и нем.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i="1" dirty="0">
                <a:solidFill>
                  <a:srgbClr val="800000"/>
                </a:solidFill>
                <a:latin typeface="Constantia" panose="02030602050306030303" pitchFamily="18" charset="0"/>
              </a:rPr>
              <a:t>Когда я кушаю, я никого не слушаю.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i="1" dirty="0">
                <a:solidFill>
                  <a:srgbClr val="800000"/>
                </a:solidFill>
                <a:latin typeface="Constantia" panose="02030602050306030303" pitchFamily="18" charset="0"/>
              </a:rPr>
              <a:t>Не проглотив куска, не говори.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200" i="1" dirty="0">
                <a:solidFill>
                  <a:srgbClr val="800000"/>
                </a:solidFill>
                <a:latin typeface="Constantia" panose="02030602050306030303" pitchFamily="18" charset="0"/>
              </a:rPr>
              <a:t>Посади свинью за стол, она и ноги на стол.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1289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79796-2672-47AA-8F0E-AD7C19813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342420"/>
            <a:ext cx="9603275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i="1" dirty="0">
                <a:solidFill>
                  <a:srgbClr val="800000"/>
                </a:solidFill>
                <a:latin typeface="Constantia" panose="02030602050306030303" pitchFamily="18" charset="0"/>
              </a:rPr>
              <a:t>Стихи про этикет за столом </a:t>
            </a:r>
          </a:p>
        </p:txBody>
      </p:sp>
      <p:sp>
        <p:nvSpPr>
          <p:cNvPr id="9" name="Объект 3">
            <a:extLst>
              <a:ext uri="{FF2B5EF4-FFF2-40B4-BE49-F238E27FC236}">
                <a16:creationId xmlns:a16="http://schemas.microsoft.com/office/drawing/2014/main" id="{64232156-2CCE-4C6F-A1B3-89F7C3EB6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375" y="2508495"/>
            <a:ext cx="11155679" cy="3906374"/>
          </a:xfrm>
        </p:spPr>
        <p:txBody>
          <a:bodyPr numCol="3">
            <a:normAutofit fontScale="85000" lnSpcReduction="20000"/>
          </a:bodyPr>
          <a:lstStyle/>
          <a:p>
            <a:pPr lvl="0" defTabSz="45720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Аккуратно кушай хлеб – 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    Это кухня, а не хлев.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ru-RU" sz="2200" i="1" dirty="0">
              <a:solidFill>
                <a:srgbClr val="800000"/>
              </a:solidFill>
              <a:latin typeface="Constantia" panose="02030602050306030303" pitchFamily="18" charset="0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Не вертись юлой на стуле,</a:t>
            </a:r>
            <a:b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</a:b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Головой не лезь в кастрюлю.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</a:pPr>
            <a:endParaRPr lang="ru-RU" sz="2200" i="1" dirty="0">
              <a:solidFill>
                <a:srgbClr val="800000"/>
              </a:solidFill>
              <a:latin typeface="Constantia" panose="02030602050306030303" pitchFamily="18" charset="0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Не вертись, спокойно кушай,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    И не чавкай, словно Хрюша.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ru-RU" sz="2200" i="1" dirty="0">
              <a:solidFill>
                <a:srgbClr val="800000"/>
              </a:solidFill>
              <a:latin typeface="Constantia" panose="02030602050306030303" pitchFamily="18" charset="0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Не вытирай свой рот рукой,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    Салфетка есть перед тобой.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ru-RU" sz="2200" i="1" dirty="0">
              <a:solidFill>
                <a:srgbClr val="800000"/>
              </a:solidFill>
              <a:latin typeface="Constantia" panose="02030602050306030303" pitchFamily="18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ru-RU" sz="2200" i="1" dirty="0">
              <a:solidFill>
                <a:srgbClr val="800000"/>
              </a:solidFill>
              <a:latin typeface="Constantia" panose="02030602050306030303" pitchFamily="18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ru-RU" sz="2200" i="1" dirty="0">
              <a:solidFill>
                <a:srgbClr val="800000"/>
              </a:solidFill>
              <a:latin typeface="Constantia" panose="02030602050306030303" pitchFamily="18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ru-RU" sz="2200" i="1" dirty="0">
              <a:solidFill>
                <a:srgbClr val="800000"/>
              </a:solidFill>
              <a:latin typeface="Constantia" panose="02030602050306030303" pitchFamily="18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ru-RU" sz="2200" i="1" dirty="0">
              <a:solidFill>
                <a:srgbClr val="800000"/>
              </a:solidFill>
              <a:latin typeface="Constantia" panose="02030602050306030303" pitchFamily="18" charset="0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Пей, чаек, не проливая!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    Вытирай салфеткой рот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    И не капай на живот.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ru-RU" sz="2200" i="1" dirty="0">
              <a:solidFill>
                <a:srgbClr val="800000"/>
              </a:solidFill>
              <a:latin typeface="Constantia" panose="02030602050306030303" pitchFamily="18" charset="0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Ложкой ешь кисель и кашу,</a:t>
            </a:r>
            <a:b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</a:b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Суп, пюре и простоквашу.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</a:pPr>
            <a:endParaRPr lang="ru-RU" sz="2200" i="1" dirty="0">
              <a:solidFill>
                <a:srgbClr val="800000"/>
              </a:solidFill>
              <a:latin typeface="Constantia" panose="02030602050306030303" pitchFamily="18" charset="0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Супчик кушай аккуратно,</a:t>
            </a:r>
            <a:b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</a:b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Не выплевывай обратно.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</a:pPr>
            <a:endParaRPr lang="ru-RU" sz="2200" i="1" dirty="0">
              <a:solidFill>
                <a:srgbClr val="800000"/>
              </a:solidFill>
              <a:latin typeface="Constantia" panose="02030602050306030303" pitchFamily="18" charset="0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Вилкой можно брать картошку,</a:t>
            </a:r>
            <a:b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</a:b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Мясо, рис... Не надо ложкой!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</a:pPr>
            <a:endParaRPr lang="ru-RU" sz="2200" i="1" dirty="0">
              <a:solidFill>
                <a:srgbClr val="800000"/>
              </a:solidFill>
              <a:latin typeface="Constantia" panose="02030602050306030303" pitchFamily="18" charset="0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</a:pPr>
            <a:endParaRPr lang="ru-RU" sz="2200" i="1" dirty="0">
              <a:solidFill>
                <a:srgbClr val="800000"/>
              </a:solidFill>
              <a:latin typeface="Constantia" panose="02030602050306030303" pitchFamily="18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endParaRPr lang="ru-RU" sz="2200" i="1" dirty="0">
              <a:solidFill>
                <a:srgbClr val="800000"/>
              </a:solidFill>
              <a:latin typeface="Constantia" panose="02030602050306030303" pitchFamily="18" charset="0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Ручкой можно брать пирог,</a:t>
            </a:r>
            <a:b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</a:b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Глазированный сырок.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v"/>
            </a:pPr>
            <a:endParaRPr lang="ru-RU" sz="2200" i="1" dirty="0">
              <a:solidFill>
                <a:srgbClr val="800000"/>
              </a:solidFill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Чтобы что-то резать, нож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    В руку правую берешь,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    Вилку в руку левую.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    Сидишь королевою.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    Кто дома есть научится,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    В гостях не будет мучиться.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200" i="1" dirty="0">
              <a:solidFill>
                <a:srgbClr val="800000"/>
              </a:solidFill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И скажи спасибо всем,</a:t>
            </a:r>
            <a:b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</a:br>
            <a:r>
              <a:rPr lang="ru-RU" sz="2200" i="1" dirty="0">
                <a:solidFill>
                  <a:srgbClr val="800000"/>
                </a:solidFill>
                <a:latin typeface="Constantia" panose="02030602050306030303" pitchFamily="18" charset="0"/>
              </a:rPr>
              <a:t>У кого ты пищу ел.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306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8F1276-2C3F-402D-BF52-25C33220E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66497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ru-RU" sz="5400" i="1" dirty="0">
                <a:solidFill>
                  <a:srgbClr val="800000"/>
                </a:solidFill>
                <a:latin typeface="Constantia" panose="02030602050306030303" pitchFamily="18" charset="0"/>
              </a:rPr>
              <a:t>Подведение итогов: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B55B19-9BE0-4F2E-A509-9671D9F31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194" y="2198612"/>
            <a:ext cx="11141612" cy="3692891"/>
          </a:xfrm>
        </p:spPr>
        <p:txBody>
          <a:bodyPr>
            <a:normAutofit/>
          </a:bodyPr>
          <a:lstStyle/>
          <a:p>
            <a:pPr marL="0" lvl="0" indent="45720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/>
            </a:pPr>
            <a:r>
              <a:rPr lang="ru-RU" sz="3200" i="1" kern="0" dirty="0">
                <a:solidFill>
                  <a:srgbClr val="800000"/>
                </a:solidFill>
                <a:latin typeface="Constantia" panose="02030602050306030303" pitchFamily="18" charset="0"/>
              </a:rPr>
              <a:t>Уже с раннего возраста у детей следует вырабатывать правильное отношение к еде, разным блюдам, умение пользоваться столовыми приборами и салфетками. Задача воспитателей, как и родителей -научить детей этикету: мыть руки перед едой, правильно сидеть во время приема пищи и следовать простым правилам поведения за столом.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470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39783D-36F9-4F7D-A847-20BFA8992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098" y="1826468"/>
            <a:ext cx="9576888" cy="1887950"/>
          </a:xfrm>
        </p:spPr>
        <p:txBody>
          <a:bodyPr>
            <a:normAutofit/>
          </a:bodyPr>
          <a:lstStyle/>
          <a:p>
            <a:r>
              <a:rPr lang="ru-RU" sz="5400" i="1" dirty="0">
                <a:solidFill>
                  <a:srgbClr val="800000"/>
                </a:solidFill>
                <a:latin typeface="Constantia" panose="02030602050306030303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73706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E61FF78-079F-4F70-A82E-32421AD83D7E}"/>
              </a:ext>
            </a:extLst>
          </p:cNvPr>
          <p:cNvSpPr/>
          <p:nvPr/>
        </p:nvSpPr>
        <p:spPr>
          <a:xfrm>
            <a:off x="257908" y="289825"/>
            <a:ext cx="1167618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800000"/>
                </a:solidFill>
                <a:latin typeface="Constantia" panose="02030602050306030303" pitchFamily="18" charset="0"/>
              </a:rPr>
              <a:t>Цель:  </a:t>
            </a:r>
          </a:p>
          <a:p>
            <a:r>
              <a:rPr lang="ru-RU" sz="2000" i="1" dirty="0">
                <a:solidFill>
                  <a:srgbClr val="800000"/>
                </a:solidFill>
                <a:latin typeface="Constantia" panose="02030602050306030303" pitchFamily="18" charset="0"/>
              </a:rPr>
              <a:t>     Прививать детям навыки культурного поведения за столом, показывать важность соблюдения правил столового этикета.</a:t>
            </a:r>
          </a:p>
          <a:p>
            <a:endParaRPr lang="ru-RU" sz="2000" i="1" dirty="0">
              <a:solidFill>
                <a:srgbClr val="800000"/>
              </a:solidFill>
              <a:latin typeface="Constantia" panose="02030602050306030303" pitchFamily="18" charset="0"/>
            </a:endParaRPr>
          </a:p>
          <a:p>
            <a:r>
              <a:rPr lang="ru-RU" sz="2000" b="1" i="1" dirty="0">
                <a:solidFill>
                  <a:srgbClr val="800000"/>
                </a:solidFill>
                <a:latin typeface="Constantia" panose="02030602050306030303" pitchFamily="18" charset="0"/>
              </a:rPr>
              <a:t>Педагогические задачи:</a:t>
            </a:r>
            <a:endParaRPr lang="ru-RU" sz="2000" i="1" dirty="0">
              <a:solidFill>
                <a:srgbClr val="800000"/>
              </a:solidFill>
              <a:latin typeface="Constantia" panose="0203060205030603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i="1" dirty="0">
                <a:solidFill>
                  <a:srgbClr val="800000"/>
                </a:solidFill>
                <a:latin typeface="Constantia" panose="02030602050306030303" pitchFamily="18" charset="0"/>
              </a:rPr>
              <a:t>Отрабатывать навыки красивого и правильного приема пищи;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i="1" dirty="0">
                <a:solidFill>
                  <a:srgbClr val="800000"/>
                </a:solidFill>
                <a:latin typeface="Constantia" panose="02030602050306030303" pitchFamily="18" charset="0"/>
              </a:rPr>
              <a:t>Совершенствовать приобретенные умения: пищу брать понемногу, хорошо пережевывать, есть бесшумно, правильно пользоваться салфеткой, столовыми и чайными приборами;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i="1" dirty="0">
                <a:solidFill>
                  <a:srgbClr val="800000"/>
                </a:solidFill>
                <a:latin typeface="Constantia" panose="02030602050306030303" pitchFamily="18" charset="0"/>
              </a:rPr>
              <a:t>Формировать активный и пассивный словарь детей;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i="1" dirty="0">
                <a:solidFill>
                  <a:srgbClr val="800000"/>
                </a:solidFill>
                <a:latin typeface="Constantia" panose="02030602050306030303" pitchFamily="18" charset="0"/>
              </a:rPr>
              <a:t>Создавать условия для развития компонентов устной речи в различных видах деятельности;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i="1" dirty="0">
                <a:solidFill>
                  <a:srgbClr val="800000"/>
                </a:solidFill>
                <a:latin typeface="Constantia" panose="02030602050306030303" pitchFamily="18" charset="0"/>
              </a:rPr>
              <a:t>Формировать у детей дошкольного возраста правила столового этикета;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i="1" dirty="0">
                <a:solidFill>
                  <a:srgbClr val="800000"/>
                </a:solidFill>
                <a:latin typeface="Constantia" panose="02030602050306030303" pitchFamily="18" charset="0"/>
              </a:rPr>
              <a:t>Продолжать формировать навыки культуры поведения за столом: прямо сидеть,  не класть локти на стол, бесшумно есть.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i="1" dirty="0">
              <a:solidFill>
                <a:srgbClr val="800000"/>
              </a:solidFill>
              <a:latin typeface="Constantia" panose="02030602050306030303" pitchFamily="18" charset="0"/>
            </a:endParaRPr>
          </a:p>
          <a:p>
            <a:r>
              <a:rPr lang="ru-RU" sz="2000" b="1" i="1" dirty="0">
                <a:solidFill>
                  <a:srgbClr val="800000"/>
                </a:solidFill>
                <a:latin typeface="Constantia" panose="02030602050306030303" pitchFamily="18" charset="0"/>
              </a:rPr>
              <a:t>Формы проведения образовательной деятельности: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i="1" dirty="0">
                <a:solidFill>
                  <a:srgbClr val="800000"/>
                </a:solidFill>
                <a:latin typeface="Constantia" panose="02030602050306030303" pitchFamily="18" charset="0"/>
              </a:rPr>
              <a:t>Знакомство с демонстрационным материалом;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i="1" dirty="0">
                <a:solidFill>
                  <a:srgbClr val="800000"/>
                </a:solidFill>
                <a:latin typeface="Constantia" panose="02030602050306030303" pitchFamily="18" charset="0"/>
              </a:rPr>
              <a:t>Чтение стихов, пословиц и поговорок.</a:t>
            </a:r>
          </a:p>
        </p:txBody>
      </p:sp>
    </p:spTree>
    <p:extLst>
      <p:ext uri="{BB962C8B-B14F-4D97-AF65-F5344CB8AC3E}">
        <p14:creationId xmlns:p14="http://schemas.microsoft.com/office/powerpoint/2010/main" val="2884781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7B366FE-797A-4E55-AB8C-1B76590995AC}"/>
              </a:ext>
            </a:extLst>
          </p:cNvPr>
          <p:cNvSpPr/>
          <p:nvPr/>
        </p:nvSpPr>
        <p:spPr>
          <a:xfrm>
            <a:off x="813582" y="295421"/>
            <a:ext cx="105648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i="1" dirty="0">
                <a:solidFill>
                  <a:srgbClr val="800000"/>
                </a:solidFill>
                <a:latin typeface="Constantia" panose="02030602050306030303" pitchFamily="18" charset="0"/>
              </a:rPr>
              <a:t>Что такое этикет для ребенка? Это свод правил поведения, которых следует придерживаться в цивилизованном обществе. Они основаны на принципе безопасности при приеме пищи, чтобы не подавиться и не травмироваться.</a:t>
            </a:r>
          </a:p>
          <a:p>
            <a:pPr indent="457200" algn="just"/>
            <a:endParaRPr lang="ru-RU" sz="2400" i="1" dirty="0">
              <a:solidFill>
                <a:srgbClr val="800000"/>
              </a:solidFill>
              <a:latin typeface="Constantia" panose="02030602050306030303" pitchFamily="18" charset="0"/>
            </a:endParaRPr>
          </a:p>
          <a:p>
            <a:pPr indent="457200" algn="just"/>
            <a:r>
              <a:rPr lang="ru-RU" sz="2400" i="1" dirty="0">
                <a:solidFill>
                  <a:srgbClr val="800000"/>
                </a:solidFill>
                <a:latin typeface="Constantia" panose="02030602050306030303" pitchFamily="18" charset="0"/>
              </a:rPr>
              <a:t>Самые основные правила поведения за столом нам знакомы еще с глубокого детства. Наши родные довольно часто говорили нам такие фразы: «Не говори с набитым ртом!», «Не играй с едой!», «Не раскачивайся на стуле!». Это и есть правила столового этикета для детей.</a:t>
            </a:r>
          </a:p>
          <a:p>
            <a:pPr indent="457200" algn="just"/>
            <a:endParaRPr lang="ru-RU" sz="2400" i="1" dirty="0">
              <a:solidFill>
                <a:srgbClr val="800000"/>
              </a:solidFill>
              <a:latin typeface="Constantia" panose="02030602050306030303" pitchFamily="18" charset="0"/>
            </a:endParaRPr>
          </a:p>
          <a:p>
            <a:pPr indent="457200" algn="just"/>
            <a:r>
              <a:rPr lang="ru-RU" sz="2400" i="1" dirty="0">
                <a:solidFill>
                  <a:srgbClr val="800000"/>
                </a:solidFill>
                <a:latin typeface="Constantia" panose="02030602050306030303" pitchFamily="18" charset="0"/>
              </a:rPr>
              <a:t>На наш взгляд, гораздо убедительнее будет продемонстрировать деткам с помощью картотеки, как можно и как нельзя себя вести за столом. Стихи также могут помочь ребятам легче запомнить простые правила поведения за столом.  </a:t>
            </a:r>
          </a:p>
        </p:txBody>
      </p:sp>
    </p:spTree>
    <p:extLst>
      <p:ext uri="{BB962C8B-B14F-4D97-AF65-F5344CB8AC3E}">
        <p14:creationId xmlns:p14="http://schemas.microsoft.com/office/powerpoint/2010/main" val="3002955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D5A41A-5274-4E16-906F-7681749F9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424692"/>
            <a:ext cx="9603275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i="1" dirty="0">
                <a:solidFill>
                  <a:srgbClr val="800000"/>
                </a:solidFill>
                <a:latin typeface="Constantia" panose="02030602050306030303" pitchFamily="18" charset="0"/>
              </a:rPr>
              <a:t>Демонстрационный материал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0737E14-FE91-4237-AF36-302ACE9A5E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" t="10667" r="74112" b="62057"/>
          <a:stretch/>
        </p:blipFill>
        <p:spPr>
          <a:xfrm>
            <a:off x="3925842" y="2105855"/>
            <a:ext cx="4340316" cy="3784990"/>
          </a:xfrm>
          <a:prstGeom prst="rect">
            <a:avLst/>
          </a:prstGeom>
          <a:ln w="38100">
            <a:solidFill>
              <a:srgbClr val="800000"/>
            </a:solidFill>
          </a:ln>
        </p:spPr>
      </p:pic>
    </p:spTree>
    <p:extLst>
      <p:ext uri="{BB962C8B-B14F-4D97-AF65-F5344CB8AC3E}">
        <p14:creationId xmlns:p14="http://schemas.microsoft.com/office/powerpoint/2010/main" val="2473997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A460171-5FD3-4C4C-BB12-848B9BF4342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33" t="10462" r="50485" b="62295"/>
          <a:stretch/>
        </p:blipFill>
        <p:spPr>
          <a:xfrm>
            <a:off x="577347" y="815928"/>
            <a:ext cx="5148204" cy="4614202"/>
          </a:xfrm>
          <a:prstGeom prst="rect">
            <a:avLst/>
          </a:prstGeom>
          <a:ln w="38100">
            <a:solidFill>
              <a:srgbClr val="800000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F7A2F0C-F9E4-4A0D-B799-0C020CBF2E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7" t="10462" r="26528" b="62256"/>
          <a:stretch/>
        </p:blipFill>
        <p:spPr>
          <a:xfrm>
            <a:off x="6466452" y="815928"/>
            <a:ext cx="5148201" cy="4614202"/>
          </a:xfrm>
          <a:prstGeom prst="rect">
            <a:avLst/>
          </a:prstGeom>
          <a:ln w="38100">
            <a:solidFill>
              <a:srgbClr val="800000"/>
            </a:solidFill>
          </a:ln>
        </p:spPr>
      </p:pic>
    </p:spTree>
    <p:extLst>
      <p:ext uri="{BB962C8B-B14F-4D97-AF65-F5344CB8AC3E}">
        <p14:creationId xmlns:p14="http://schemas.microsoft.com/office/powerpoint/2010/main" val="1807469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D0FE862-E3AA-4C02-BC7A-1CD6669A45F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2" t="38769" r="74036" b="33539"/>
          <a:stretch/>
        </p:blipFill>
        <p:spPr>
          <a:xfrm>
            <a:off x="601285" y="792011"/>
            <a:ext cx="5128953" cy="4616055"/>
          </a:xfrm>
          <a:prstGeom prst="rect">
            <a:avLst/>
          </a:prstGeom>
          <a:ln w="38100">
            <a:solidFill>
              <a:srgbClr val="800000"/>
            </a:solidFill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B251BC3-7888-453D-AB2B-4F217D667A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95" t="10546" r="3158" b="62257"/>
          <a:stretch/>
        </p:blipFill>
        <p:spPr>
          <a:xfrm>
            <a:off x="6461764" y="792011"/>
            <a:ext cx="5083125" cy="4616055"/>
          </a:xfrm>
          <a:prstGeom prst="rect">
            <a:avLst/>
          </a:prstGeom>
          <a:ln w="38100">
            <a:solidFill>
              <a:srgbClr val="800000"/>
            </a:solidFill>
          </a:ln>
        </p:spPr>
      </p:pic>
    </p:spTree>
    <p:extLst>
      <p:ext uri="{BB962C8B-B14F-4D97-AF65-F5344CB8AC3E}">
        <p14:creationId xmlns:p14="http://schemas.microsoft.com/office/powerpoint/2010/main" val="2433719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DFB0258-1591-4418-927A-850270723E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33" t="38975" r="50580" b="33652"/>
          <a:stretch/>
        </p:blipFill>
        <p:spPr>
          <a:xfrm>
            <a:off x="575599" y="777944"/>
            <a:ext cx="5154640" cy="4661688"/>
          </a:xfrm>
          <a:prstGeom prst="rect">
            <a:avLst/>
          </a:prstGeom>
          <a:ln w="38100">
            <a:solidFill>
              <a:srgbClr val="800000"/>
            </a:solidFill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7241931-99A8-493E-9EB7-3A3E180568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95" t="39179" r="3004" b="33744"/>
          <a:stretch/>
        </p:blipFill>
        <p:spPr>
          <a:xfrm>
            <a:off x="6461763" y="777944"/>
            <a:ext cx="5191424" cy="4661688"/>
          </a:xfrm>
          <a:prstGeom prst="rect">
            <a:avLst/>
          </a:prstGeom>
          <a:ln w="38100">
            <a:solidFill>
              <a:srgbClr val="800000"/>
            </a:solidFill>
          </a:ln>
        </p:spPr>
      </p:pic>
    </p:spTree>
    <p:extLst>
      <p:ext uri="{BB962C8B-B14F-4D97-AF65-F5344CB8AC3E}">
        <p14:creationId xmlns:p14="http://schemas.microsoft.com/office/powerpoint/2010/main" val="2895242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9AF4464-7EAD-4DE7-8F91-A855C654EE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63" t="38975" r="26682" b="33743"/>
          <a:stretch/>
        </p:blipFill>
        <p:spPr>
          <a:xfrm>
            <a:off x="6427554" y="844920"/>
            <a:ext cx="5187444" cy="4661688"/>
          </a:xfrm>
          <a:prstGeom prst="rect">
            <a:avLst/>
          </a:prstGeom>
          <a:ln w="38100">
            <a:solidFill>
              <a:srgbClr val="800000"/>
            </a:solidFill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0278ADE-FAA2-4347-8B86-D119923EBB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9" t="67693" r="74190" b="5436"/>
          <a:stretch/>
        </p:blipFill>
        <p:spPr>
          <a:xfrm>
            <a:off x="533393" y="844920"/>
            <a:ext cx="5231055" cy="4661688"/>
          </a:xfrm>
          <a:prstGeom prst="rect">
            <a:avLst/>
          </a:prstGeom>
          <a:ln w="38100">
            <a:solidFill>
              <a:srgbClr val="800000"/>
            </a:solidFill>
          </a:ln>
        </p:spPr>
      </p:pic>
    </p:spTree>
    <p:extLst>
      <p:ext uri="{BB962C8B-B14F-4D97-AF65-F5344CB8AC3E}">
        <p14:creationId xmlns:p14="http://schemas.microsoft.com/office/powerpoint/2010/main" val="3492220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49684B8-1C7C-41E1-8733-95C69AD059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33" t="67897" r="50512" b="5436"/>
          <a:stretch/>
        </p:blipFill>
        <p:spPr>
          <a:xfrm>
            <a:off x="451221" y="774583"/>
            <a:ext cx="5307154" cy="4661688"/>
          </a:xfrm>
          <a:prstGeom prst="rect">
            <a:avLst/>
          </a:prstGeom>
          <a:ln w="38100">
            <a:solidFill>
              <a:srgbClr val="800000"/>
            </a:solidFill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78EF202-18F1-4DE7-A397-A3799C2508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64" t="67487" r="26681" b="5436"/>
          <a:stretch/>
        </p:blipFill>
        <p:spPr>
          <a:xfrm>
            <a:off x="6433626" y="774583"/>
            <a:ext cx="5226740" cy="4661687"/>
          </a:xfrm>
          <a:prstGeom prst="rect">
            <a:avLst/>
          </a:prstGeom>
          <a:ln w="38100">
            <a:solidFill>
              <a:srgbClr val="800000"/>
            </a:solidFill>
          </a:ln>
        </p:spPr>
      </p:pic>
    </p:spTree>
    <p:extLst>
      <p:ext uri="{BB962C8B-B14F-4D97-AF65-F5344CB8AC3E}">
        <p14:creationId xmlns:p14="http://schemas.microsoft.com/office/powerpoint/2010/main" val="2749983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282</TotalTime>
  <Words>556</Words>
  <Application>Microsoft Office PowerPoint</Application>
  <PresentationFormat>Широкоэкранный</PresentationFormat>
  <Paragraphs>76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Calibri</vt:lpstr>
      <vt:lpstr>Century Gothic</vt:lpstr>
      <vt:lpstr>Constantia</vt:lpstr>
      <vt:lpstr>Garamond</vt:lpstr>
      <vt:lpstr>Wingdings</vt:lpstr>
      <vt:lpstr>Савон</vt:lpstr>
      <vt:lpstr>ЭТИКЕТ ДЛЯ ДЕТЕЙ</vt:lpstr>
      <vt:lpstr>Презентация PowerPoint</vt:lpstr>
      <vt:lpstr>Презентация PowerPoint</vt:lpstr>
      <vt:lpstr>Демонстрационный материал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Пословицы и поговорки</vt:lpstr>
      <vt:lpstr>Стихи про этикет за столом </vt:lpstr>
      <vt:lpstr>Подведение итогов: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этикета детей за столом</dc:title>
  <dc:creator>admin</dc:creator>
  <cp:lastModifiedBy>Светлана Ячник</cp:lastModifiedBy>
  <cp:revision>35</cp:revision>
  <dcterms:created xsi:type="dcterms:W3CDTF">2020-03-11T08:32:43Z</dcterms:created>
  <dcterms:modified xsi:type="dcterms:W3CDTF">2020-11-20T14:33:01Z</dcterms:modified>
</cp:coreProperties>
</file>